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6" r:id="rId2"/>
    <p:sldId id="258" r:id="rId3"/>
    <p:sldId id="257" r:id="rId4"/>
    <p:sldId id="274" r:id="rId5"/>
    <p:sldId id="272" r:id="rId6"/>
    <p:sldId id="275" r:id="rId7"/>
    <p:sldId id="276" r:id="rId8"/>
    <p:sldId id="281" r:id="rId9"/>
    <p:sldId id="273" r:id="rId10"/>
    <p:sldId id="259" r:id="rId11"/>
    <p:sldId id="260" r:id="rId12"/>
    <p:sldId id="262" r:id="rId13"/>
    <p:sldId id="263" r:id="rId14"/>
    <p:sldId id="264" r:id="rId15"/>
    <p:sldId id="265" r:id="rId16"/>
    <p:sldId id="277" r:id="rId17"/>
    <p:sldId id="278" r:id="rId18"/>
    <p:sldId id="282" r:id="rId19"/>
    <p:sldId id="266" r:id="rId20"/>
    <p:sldId id="279" r:id="rId21"/>
    <p:sldId id="280" r:id="rId22"/>
    <p:sldId id="269" r:id="rId23"/>
    <p:sldId id="271" r:id="rId24"/>
    <p:sldId id="268"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02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35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8/2/2024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73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154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540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808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008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5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219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4294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451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8/2/2024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9316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6" r:id="rId6"/>
    <p:sldLayoutId id="2147483672" r:id="rId7"/>
    <p:sldLayoutId id="2147483673" r:id="rId8"/>
    <p:sldLayoutId id="2147483674" r:id="rId9"/>
    <p:sldLayoutId id="2147483675" r:id="rId10"/>
    <p:sldLayoutId id="2147483677"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eg" /><Relationship Id="rId1" Type="http://schemas.openxmlformats.org/officeDocument/2006/relationships/slideLayout" Target="../slideLayouts/slideLayout2.xml" /><Relationship Id="rId5" Type="http://schemas.openxmlformats.org/officeDocument/2006/relationships/image" Target="../media/image11.jpeg" /><Relationship Id="rId4" Type="http://schemas.openxmlformats.org/officeDocument/2006/relationships/image" Target="../media/image10.jpeg" /></Relationships>
</file>

<file path=ppt/slides/_rels/slide14.xml.rels><?xml version="1.0" encoding="UTF-8" standalone="yes"?>
<Relationships xmlns="http://schemas.openxmlformats.org/package/2006/relationships"><Relationship Id="rId3" Type="http://schemas.openxmlformats.org/officeDocument/2006/relationships/hyperlink" Target="http://www.bibleandtreaty.co.nz/keiths-blog/octavius-hadfield-conscience-of-the-nation" TargetMode="External" /><Relationship Id="rId2" Type="http://schemas.openxmlformats.org/officeDocument/2006/relationships/image" Target="../media/image12.jpeg" /><Relationship Id="rId1" Type="http://schemas.openxmlformats.org/officeDocument/2006/relationships/slideLayout" Target="../slideLayouts/slideLayout2.xml" /><Relationship Id="rId6" Type="http://schemas.openxmlformats.org/officeDocument/2006/relationships/image" Target="../media/image14.png" /><Relationship Id="rId5" Type="http://schemas.openxmlformats.org/officeDocument/2006/relationships/image" Target="../media/image13.jpeg" /><Relationship Id="rId4" Type="http://schemas.openxmlformats.org/officeDocument/2006/relationships/hyperlink" Target="https://snoopman.net.nz/2017/04/25/the-masonic-new-zealand-wars/" TargetMode="Externa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8" Type="http://schemas.openxmlformats.org/officeDocument/2006/relationships/hyperlink" Target="https://www.dropbox.com/scl/fi/8ibhe2fu98stnl0nd7ijj/WT-Part-1-Report-on-stage-1-of-the-Te-Paparahi-o-Te-Raki-inquiry.pdf?rlkey=k4ziylpgipjxng9ntvkrf6rf6&amp;st=czfobyyq&amp;dl=0" TargetMode="External" /><Relationship Id="rId3" Type="http://schemas.openxmlformats.org/officeDocument/2006/relationships/hyperlink" Target="https://www.williamsmuseum.org/henry-williams-" TargetMode="External" /><Relationship Id="rId7" Type="http://schemas.openxmlformats.org/officeDocument/2006/relationships/hyperlink" Target="https://teara.govt.nz/en/biographies/1t75/te-rauparaha-tamihana" TargetMode="External" /><Relationship Id="rId12" Type="http://schemas.openxmlformats.org/officeDocument/2006/relationships/hyperlink" Target="https://www.dropbox.com/scl/fi/bi8zb0l49yghmc60b9kbd/High-level-overview-of-He-Wakaputanga-The-Treaty-in-response-to-a-call-to-stand-by-the-treaty.docx?rlkey=4sdurdlo0jz1zzm2z7ts589ee&amp;st=tcod8uak&amp;dl=0" TargetMode="External" /><Relationship Id="rId2" Type="http://schemas.openxmlformats.org/officeDocument/2006/relationships/hyperlink" Target="https://marsdenarchive.otago.ac.nz/about/marsden" TargetMode="External" /><Relationship Id="rId1" Type="http://schemas.openxmlformats.org/officeDocument/2006/relationships/slideLayout" Target="../slideLayouts/slideLayout2.xml" /><Relationship Id="rId6" Type="http://schemas.openxmlformats.org/officeDocument/2006/relationships/hyperlink" Target="https://libraries.waimakariri.govt.nz/heritage/local-history/places-of-the-waimakariri/kaiapoi/history-of-the-maori-pa" TargetMode="External" /><Relationship Id="rId11" Type="http://schemas.openxmlformats.org/officeDocument/2006/relationships/hyperlink" Target="https://www.dropbox.com/scl/fi/apyb8ac3s97nxk1wi53q4/CIV-2022-404-847-Exhibits-for-Affidavit-of-Arikinui-Ripekatangi.pdf?rlkey=jjz6pus7cnxghah0rz6rqs0i4&amp;st=jts2gxwj&amp;dl=0" TargetMode="External" /><Relationship Id="rId5" Type="http://schemas.openxmlformats.org/officeDocument/2006/relationships/hyperlink" Target="https://www.rcnzonline.com/fnf/a99.htm" TargetMode="External" /><Relationship Id="rId10" Type="http://schemas.openxmlformats.org/officeDocument/2006/relationships/hyperlink" Target="https://www.dropbox.com/scl/fi/yz8ke07nejwwg1tv3lxf7/He-W-h-akaputanga-the-1835-NZ-Declaration-of-Independence-explained-1.pdf?rlkey=rudtwt4yyw64wh0664t7ua08s&amp;st=d7kgcwe4&amp;dl=0" TargetMode="External" /><Relationship Id="rId4" Type="http://schemas.openxmlformats.org/officeDocument/2006/relationships/hyperlink" Target="http://www.bibleandtreaty.co.nz/keiths-blog/octavius-hadfield-conscience-of-the-nation" TargetMode="External" /><Relationship Id="rId9" Type="http://schemas.openxmlformats.org/officeDocument/2006/relationships/hyperlink" Target="https://www.dropbox.com/scl/fi/owrrg9jcn7ngy8f171shz/Hadfield-they-wait-on-Him.url?rlkey=vqjo8637wc6ummgnse7nif5ch&amp;st=58mcy0un&amp;dl=0" TargetMode="External" /></Relationships>
</file>

<file path=ppt/slides/_rels/slide25.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hyperlink" Target="https://youtu.be/ky-hQD7TZGY?si=FvBC6I9IhT_w2ZBx" TargetMode="External"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hyperlink" Target="https://www.nzpropheticnetwork.com/prophetic-word-for-new-zealand-1991-by-rick-joyner" TargetMode="Externa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Palm tree leaves in dark scene">
            <a:extLst>
              <a:ext uri="{FF2B5EF4-FFF2-40B4-BE49-F238E27FC236}">
                <a16:creationId xmlns:a16="http://schemas.microsoft.com/office/drawing/2014/main" id="{079E464C-A28B-4308-9ED0-6E5D19A64845}"/>
              </a:ext>
            </a:extLst>
          </p:cNvPr>
          <p:cNvPicPr>
            <a:picLocks noChangeAspect="1"/>
          </p:cNvPicPr>
          <p:nvPr/>
        </p:nvPicPr>
        <p:blipFill rotWithShape="1">
          <a:blip r:embed="rId2"/>
          <a:srcRect l="9091" t="23391"/>
          <a:stretch/>
        </p:blipFill>
        <p:spPr>
          <a:xfrm>
            <a:off x="8409" y="-16768"/>
            <a:ext cx="12191980" cy="6857990"/>
          </a:xfrm>
          <a:prstGeom prst="rect">
            <a:avLst/>
          </a:prstGeom>
        </p:spPr>
      </p:pic>
      <p:sp>
        <p:nvSpPr>
          <p:cNvPr id="17"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612"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8"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612"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 name="Title 1">
            <a:extLst>
              <a:ext uri="{FF2B5EF4-FFF2-40B4-BE49-F238E27FC236}">
                <a16:creationId xmlns:a16="http://schemas.microsoft.com/office/drawing/2014/main" id="{768E6347-926C-4134-A1B3-9853C314DAE8}"/>
              </a:ext>
            </a:extLst>
          </p:cNvPr>
          <p:cNvSpPr>
            <a:spLocks noGrp="1"/>
          </p:cNvSpPr>
          <p:nvPr>
            <p:ph type="ctrTitle"/>
          </p:nvPr>
        </p:nvSpPr>
        <p:spPr>
          <a:xfrm>
            <a:off x="8298345" y="750119"/>
            <a:ext cx="3208866" cy="3298350"/>
          </a:xfrm>
        </p:spPr>
        <p:txBody>
          <a:bodyPr>
            <a:normAutofit fontScale="90000"/>
          </a:bodyPr>
          <a:lstStyle/>
          <a:p>
            <a:r>
              <a:rPr lang="en-NZ" dirty="0">
                <a:solidFill>
                  <a:srgbClr val="FFFFFF"/>
                </a:solidFill>
              </a:rPr>
              <a:t>The</a:t>
            </a:r>
            <a:br>
              <a:rPr lang="en-NZ" dirty="0">
                <a:solidFill>
                  <a:srgbClr val="FFFFFF"/>
                </a:solidFill>
              </a:rPr>
            </a:br>
            <a:r>
              <a:rPr lang="en-NZ" dirty="0">
                <a:solidFill>
                  <a:srgbClr val="FFFFFF"/>
                </a:solidFill>
              </a:rPr>
              <a:t>history</a:t>
            </a:r>
            <a:br>
              <a:rPr lang="en-NZ" dirty="0">
                <a:solidFill>
                  <a:srgbClr val="FFFFFF"/>
                </a:solidFill>
              </a:rPr>
            </a:br>
            <a:r>
              <a:rPr lang="en-NZ" dirty="0">
                <a:solidFill>
                  <a:srgbClr val="FFFFFF"/>
                </a:solidFill>
              </a:rPr>
              <a:t>&amp; </a:t>
            </a:r>
            <a:br>
              <a:rPr lang="en-NZ" dirty="0">
                <a:solidFill>
                  <a:srgbClr val="FFFFFF"/>
                </a:solidFill>
              </a:rPr>
            </a:br>
            <a:r>
              <a:rPr lang="en-NZ" dirty="0">
                <a:solidFill>
                  <a:srgbClr val="FFFFFF"/>
                </a:solidFill>
              </a:rPr>
              <a:t>heritage </a:t>
            </a:r>
            <a:br>
              <a:rPr lang="en-NZ" dirty="0">
                <a:solidFill>
                  <a:srgbClr val="FFFFFF"/>
                </a:solidFill>
              </a:rPr>
            </a:br>
            <a:r>
              <a:rPr lang="en-NZ" dirty="0">
                <a:solidFill>
                  <a:srgbClr val="FFFFFF"/>
                </a:solidFill>
              </a:rPr>
              <a:t>of </a:t>
            </a:r>
            <a:br>
              <a:rPr lang="en-NZ" dirty="0">
                <a:solidFill>
                  <a:srgbClr val="FFFFFF"/>
                </a:solidFill>
              </a:rPr>
            </a:br>
            <a:r>
              <a:rPr lang="en-NZ" dirty="0">
                <a:solidFill>
                  <a:srgbClr val="FFFFFF"/>
                </a:solidFill>
              </a:rPr>
              <a:t>He </a:t>
            </a:r>
            <a:r>
              <a:rPr lang="en-NZ" dirty="0" err="1">
                <a:solidFill>
                  <a:srgbClr val="FFFFFF"/>
                </a:solidFill>
              </a:rPr>
              <a:t>Wakaputanga</a:t>
            </a:r>
            <a:endParaRPr lang="en-NZ" dirty="0">
              <a:solidFill>
                <a:srgbClr val="FFFFFF"/>
              </a:solidFill>
            </a:endParaRPr>
          </a:p>
        </p:txBody>
      </p:sp>
      <p:sp>
        <p:nvSpPr>
          <p:cNvPr id="3" name="Subtitle 2">
            <a:extLst>
              <a:ext uri="{FF2B5EF4-FFF2-40B4-BE49-F238E27FC236}">
                <a16:creationId xmlns:a16="http://schemas.microsoft.com/office/drawing/2014/main" id="{3F72E3E1-7CC5-45DC-8BAB-8B963A8065E9}"/>
              </a:ext>
            </a:extLst>
          </p:cNvPr>
          <p:cNvSpPr>
            <a:spLocks noGrp="1"/>
          </p:cNvSpPr>
          <p:nvPr>
            <p:ph type="subTitle" idx="1"/>
          </p:nvPr>
        </p:nvSpPr>
        <p:spPr>
          <a:xfrm>
            <a:off x="8136294" y="4679803"/>
            <a:ext cx="3536302" cy="1711100"/>
          </a:xfrm>
        </p:spPr>
        <p:txBody>
          <a:bodyPr>
            <a:normAutofit/>
          </a:bodyPr>
          <a:lstStyle/>
          <a:p>
            <a:pPr algn="ctr"/>
            <a:r>
              <a:rPr lang="en-NZ" sz="2000" dirty="0">
                <a:solidFill>
                  <a:srgbClr val="FFFFFF">
                    <a:alpha val="75000"/>
                  </a:srgbClr>
                </a:solidFill>
              </a:rPr>
              <a:t>Nu Tireni</a:t>
            </a:r>
          </a:p>
          <a:p>
            <a:pPr algn="ctr"/>
            <a:r>
              <a:rPr lang="en-NZ" sz="2000" dirty="0">
                <a:solidFill>
                  <a:srgbClr val="FFFFFF">
                    <a:alpha val="75000"/>
                  </a:srgbClr>
                </a:solidFill>
              </a:rPr>
              <a:t>New Zealand</a:t>
            </a:r>
          </a:p>
          <a:p>
            <a:pPr algn="ctr"/>
            <a:endParaRPr lang="en-NZ" dirty="0">
              <a:solidFill>
                <a:srgbClr val="FFFFFF">
                  <a:alpha val="75000"/>
                </a:srgbClr>
              </a:solidFill>
            </a:endParaRPr>
          </a:p>
        </p:txBody>
      </p:sp>
    </p:spTree>
    <p:extLst>
      <p:ext uri="{BB962C8B-B14F-4D97-AF65-F5344CB8AC3E}">
        <p14:creationId xmlns:p14="http://schemas.microsoft.com/office/powerpoint/2010/main" val="2628236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7912E3-1202-4306-9EDD-AAD7349F0CFC}"/>
              </a:ext>
            </a:extLst>
          </p:cNvPr>
          <p:cNvSpPr>
            <a:spLocks noGrp="1"/>
          </p:cNvSpPr>
          <p:nvPr>
            <p:ph type="title"/>
          </p:nvPr>
        </p:nvSpPr>
        <p:spPr>
          <a:xfrm>
            <a:off x="581192" y="1124999"/>
            <a:ext cx="4076149" cy="4608003"/>
          </a:xfrm>
        </p:spPr>
        <p:txBody>
          <a:bodyPr anchor="ctr">
            <a:normAutofit/>
          </a:bodyPr>
          <a:lstStyle/>
          <a:p>
            <a:r>
              <a:rPr lang="en-NZ" sz="4000">
                <a:solidFill>
                  <a:schemeClr val="accent1"/>
                </a:solidFill>
              </a:rPr>
              <a:t>Biblical backing for this principal</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 name="Content Placeholder 2">
            <a:extLst>
              <a:ext uri="{FF2B5EF4-FFF2-40B4-BE49-F238E27FC236}">
                <a16:creationId xmlns:a16="http://schemas.microsoft.com/office/drawing/2014/main" id="{556D0E77-04E8-4E52-B488-C336B42158EF}"/>
              </a:ext>
            </a:extLst>
          </p:cNvPr>
          <p:cNvSpPr>
            <a:spLocks noGrp="1"/>
          </p:cNvSpPr>
          <p:nvPr>
            <p:ph idx="1"/>
          </p:nvPr>
        </p:nvSpPr>
        <p:spPr>
          <a:xfrm>
            <a:off x="4525347" y="615820"/>
            <a:ext cx="7455159" cy="5784980"/>
          </a:xfrm>
        </p:spPr>
        <p:txBody>
          <a:bodyPr>
            <a:normAutofit/>
          </a:bodyPr>
          <a:lstStyle/>
          <a:p>
            <a:pPr marL="305435" indent="-305435"/>
            <a:r>
              <a:rPr lang="en-NZ" sz="2000" dirty="0"/>
              <a:t>A name is a blessing or a curse</a:t>
            </a:r>
            <a:endParaRPr lang="en-US"/>
          </a:p>
          <a:p>
            <a:pPr marL="305435" indent="-305435"/>
            <a:r>
              <a:rPr lang="en-NZ" sz="2000" dirty="0"/>
              <a:t>To change your outcome sometimes you need to change your name – Abram (beloved father) / Abraham (exalted father), Simon (Reed) / Peter (Rock)</a:t>
            </a:r>
          </a:p>
          <a:p>
            <a:pPr marL="305435" indent="-305435"/>
            <a:r>
              <a:rPr lang="en-NZ" sz="2000" dirty="0"/>
              <a:t> Places in the bible had names with meanings </a:t>
            </a:r>
          </a:p>
          <a:p>
            <a:pPr marL="0" indent="0">
              <a:buNone/>
            </a:pPr>
            <a:r>
              <a:rPr lang="en-NZ" sz="2000" dirty="0"/>
              <a:t>e.g.</a:t>
            </a:r>
          </a:p>
          <a:p>
            <a:pPr marL="0" indent="0">
              <a:buNone/>
            </a:pPr>
            <a:r>
              <a:rPr lang="en-NZ" sz="2000" dirty="0"/>
              <a:t>– Jerusalem literally means “Place/City of Peace”</a:t>
            </a:r>
          </a:p>
          <a:p>
            <a:pPr marL="0" indent="0">
              <a:buNone/>
            </a:pPr>
            <a:r>
              <a:rPr lang="en-NZ" sz="2000" dirty="0"/>
              <a:t>– Babylon means confusion so in fact “Babylonian Talmud" means "Talmud of confusion"</a:t>
            </a:r>
          </a:p>
        </p:txBody>
      </p:sp>
    </p:spTree>
    <p:extLst>
      <p:ext uri="{BB962C8B-B14F-4D97-AF65-F5344CB8AC3E}">
        <p14:creationId xmlns:p14="http://schemas.microsoft.com/office/powerpoint/2010/main" val="23525405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28C4-8801-4FBB-BD6B-6185E4FFDFCF}"/>
              </a:ext>
            </a:extLst>
          </p:cNvPr>
          <p:cNvSpPr>
            <a:spLocks noGrp="1"/>
          </p:cNvSpPr>
          <p:nvPr>
            <p:ph type="title"/>
          </p:nvPr>
        </p:nvSpPr>
        <p:spPr>
          <a:xfrm>
            <a:off x="581192" y="702156"/>
            <a:ext cx="11029616" cy="723972"/>
          </a:xfrm>
        </p:spPr>
        <p:txBody>
          <a:bodyPr/>
          <a:lstStyle/>
          <a:p>
            <a:r>
              <a:rPr lang="en-NZ" dirty="0"/>
              <a:t>what happened next?</a:t>
            </a:r>
          </a:p>
        </p:txBody>
      </p:sp>
      <p:sp>
        <p:nvSpPr>
          <p:cNvPr id="3" name="Content Placeholder 2">
            <a:extLst>
              <a:ext uri="{FF2B5EF4-FFF2-40B4-BE49-F238E27FC236}">
                <a16:creationId xmlns:a16="http://schemas.microsoft.com/office/drawing/2014/main" id="{AA9E6E4E-B40F-4277-A2D7-B1459DA29C4A}"/>
              </a:ext>
            </a:extLst>
          </p:cNvPr>
          <p:cNvSpPr>
            <a:spLocks noGrp="1"/>
          </p:cNvSpPr>
          <p:nvPr>
            <p:ph idx="1"/>
          </p:nvPr>
        </p:nvSpPr>
        <p:spPr>
          <a:xfrm>
            <a:off x="581193" y="1728468"/>
            <a:ext cx="11029615" cy="4773000"/>
          </a:xfrm>
        </p:spPr>
        <p:txBody>
          <a:bodyPr>
            <a:normAutofit fontScale="32500" lnSpcReduction="20000"/>
          </a:bodyPr>
          <a:lstStyle/>
          <a:p>
            <a:pPr marL="305435" indent="-305435"/>
            <a:r>
              <a:rPr lang="en-NZ" sz="2500" dirty="0"/>
              <a:t>Not much new happened for the next few hundred years apart from a few “influential tourists”</a:t>
            </a:r>
          </a:p>
          <a:p>
            <a:pPr marL="305435" indent="-305435"/>
            <a:r>
              <a:rPr lang="en-NZ" sz="2500" b="1" dirty="0">
                <a:solidFill>
                  <a:schemeClr val="accent1">
                    <a:lumMod val="75000"/>
                  </a:schemeClr>
                </a:solidFill>
              </a:rPr>
              <a:t>Tasman</a:t>
            </a:r>
            <a:r>
              <a:rPr lang="en-NZ" sz="2500" b="1" dirty="0"/>
              <a:t> </a:t>
            </a:r>
            <a:r>
              <a:rPr lang="en-NZ" sz="2500" dirty="0"/>
              <a:t>cruised past without landing in 1642, thought he was in Staten Land (off Argentina) &amp; left after 4 of his men were killed by Maori in canoes in Golden Bay. However in naming NZ as "Staten Land" he did something interesting because "Staten Land" means "Land of Governance"</a:t>
            </a:r>
          </a:p>
          <a:p>
            <a:pPr marL="305435" indent="-305435"/>
            <a:r>
              <a:rPr lang="en-NZ" sz="2500" dirty="0"/>
              <a:t>When we add together those 2 first Names we get</a:t>
            </a:r>
            <a:r>
              <a:rPr lang="en-NZ" sz="2500" dirty="0">
                <a:solidFill>
                  <a:srgbClr val="FF0000"/>
                </a:solidFill>
              </a:rPr>
              <a:t> </a:t>
            </a:r>
            <a:r>
              <a:rPr lang="en-NZ" sz="2500" b="1" dirty="0">
                <a:solidFill>
                  <a:srgbClr val="FF0000"/>
                </a:solidFill>
              </a:rPr>
              <a:t>"Great South Land of Governance of the Holy Spirit" </a:t>
            </a:r>
            <a:r>
              <a:rPr lang="en-NZ" sz="2500" dirty="0">
                <a:solidFill>
                  <a:schemeClr val="tx1"/>
                </a:solidFill>
              </a:rPr>
              <a:t>That this is no coincidence will be seen later.</a:t>
            </a:r>
          </a:p>
          <a:p>
            <a:pPr marL="305435" indent="-305435"/>
            <a:r>
              <a:rPr lang="en-NZ" sz="2500" dirty="0"/>
              <a:t>On a 1646 world map Joan </a:t>
            </a:r>
            <a:r>
              <a:rPr lang="en-NZ" sz="2500" err="1"/>
              <a:t>Blaeu</a:t>
            </a:r>
            <a:r>
              <a:rPr lang="en-NZ" sz="2500" dirty="0"/>
              <a:t>, official Dutch cartographer to the </a:t>
            </a:r>
            <a:r>
              <a:rPr lang="en-NZ" sz="2500" b="1" dirty="0"/>
              <a:t>Dutch East India Company</a:t>
            </a:r>
            <a:r>
              <a:rPr lang="en-NZ" sz="2500" dirty="0"/>
              <a:t>, conferred the name </a:t>
            </a:r>
            <a:r>
              <a:rPr lang="en-NZ" sz="2500" b="1" dirty="0">
                <a:solidFill>
                  <a:schemeClr val="accent1">
                    <a:lumMod val="75000"/>
                  </a:schemeClr>
                </a:solidFill>
              </a:rPr>
              <a:t>‘Nova </a:t>
            </a:r>
            <a:r>
              <a:rPr lang="en-NZ" sz="2500" b="1" err="1">
                <a:solidFill>
                  <a:schemeClr val="accent1">
                    <a:lumMod val="75000"/>
                  </a:schemeClr>
                </a:solidFill>
              </a:rPr>
              <a:t>Zeelandia</a:t>
            </a:r>
            <a:r>
              <a:rPr lang="en-NZ" sz="2500" b="1" dirty="0">
                <a:solidFill>
                  <a:schemeClr val="accent1">
                    <a:lumMod val="75000"/>
                  </a:schemeClr>
                </a:solidFill>
              </a:rPr>
              <a:t>’ </a:t>
            </a:r>
            <a:r>
              <a:rPr lang="en-NZ" sz="2500" dirty="0"/>
              <a:t>– the Latin equivalent of the Dutch ‘Nieuw Zeeland’ – on the land discovered by Tasman (We tend to rather like that we can refer to this as the </a:t>
            </a:r>
            <a:r>
              <a:rPr lang="en-NZ" sz="2500" i="1" dirty="0">
                <a:solidFill>
                  <a:schemeClr val="accent1">
                    <a:lumMod val="75000"/>
                  </a:schemeClr>
                </a:solidFill>
              </a:rPr>
              <a:t>Land of New Zeal</a:t>
            </a:r>
            <a:r>
              <a:rPr lang="en-NZ" sz="2500" dirty="0"/>
              <a:t>, &amp; this has a Prophetic Call all of its own (Rick Joyner, Dave Wilkerson, etc),  but it actually means </a:t>
            </a:r>
            <a:r>
              <a:rPr lang="en-NZ" sz="2500" b="1" dirty="0">
                <a:solidFill>
                  <a:schemeClr val="accent1">
                    <a:lumMod val="75000"/>
                  </a:schemeClr>
                </a:solidFill>
              </a:rPr>
              <a:t>New Sea Land </a:t>
            </a:r>
            <a:r>
              <a:rPr lang="en-NZ" sz="2500" dirty="0"/>
              <a:t>(named after an area of coastal marshes in Holland) When you consider that one of the meanings of He </a:t>
            </a:r>
            <a:r>
              <a:rPr lang="en-NZ" sz="2500" err="1"/>
              <a:t>Wakaputanga</a:t>
            </a:r>
            <a:r>
              <a:rPr lang="en-NZ" sz="2500" dirty="0"/>
              <a:t> is "The Emergence" we see symbolism in this Land having emerged from the sea. </a:t>
            </a:r>
          </a:p>
          <a:p>
            <a:pPr marL="305435" indent="-305435"/>
            <a:r>
              <a:rPr lang="en-NZ" sz="2500" b="1" dirty="0">
                <a:solidFill>
                  <a:schemeClr val="accent1">
                    <a:lumMod val="75000"/>
                  </a:schemeClr>
                </a:solidFill>
              </a:rPr>
              <a:t>Cook</a:t>
            </a:r>
            <a:r>
              <a:rPr lang="en-NZ" sz="2500" dirty="0">
                <a:solidFill>
                  <a:schemeClr val="accent1">
                    <a:lumMod val="75000"/>
                  </a:schemeClr>
                </a:solidFill>
              </a:rPr>
              <a:t> </a:t>
            </a:r>
            <a:r>
              <a:rPr lang="en-NZ" sz="2500" dirty="0"/>
              <a:t>was next, 127 </a:t>
            </a:r>
            <a:r>
              <a:rPr lang="en-NZ" sz="2500" err="1"/>
              <a:t>yrs</a:t>
            </a:r>
            <a:r>
              <a:rPr lang="en-NZ" sz="2500" dirty="0"/>
              <a:t> later, &amp; arrived in what he already knew of as New Zealand on 8/10/1769, then again in both 1773 &amp; 1777. Of note, spying over his shoulder at the time was the noted Freemason, Joseph Banks. Cook himself was also a Mason but a lowly ranked one. </a:t>
            </a:r>
            <a:r>
              <a:rPr lang="en-NZ" sz="2500" err="1"/>
              <a:t>Whiile</a:t>
            </a:r>
            <a:r>
              <a:rPr lang="en-NZ" sz="2500" dirty="0"/>
              <a:t> they had their eyes on us even then, they weren't quite the utterly evil organisation they later became when </a:t>
            </a:r>
            <a:r>
              <a:rPr lang="en-NZ" sz="2500" dirty="0">
                <a:ea typeface="+mn-lt"/>
                <a:cs typeface="+mn-lt"/>
              </a:rPr>
              <a:t>they </a:t>
            </a:r>
            <a:r>
              <a:rPr lang="en-NZ" sz="2500">
                <a:ea typeface="+mn-lt"/>
                <a:cs typeface="+mn-lt"/>
              </a:rPr>
              <a:t>merged with the Rothschilds &amp; Pope's "Bavarian Illuminati" in1790</a:t>
            </a:r>
            <a:r>
              <a:rPr lang="en-NZ" sz="2500"/>
              <a:t>. This in fact became &amp; still is the great blight on NZ. One we still need to eradicate. </a:t>
            </a:r>
          </a:p>
          <a:p>
            <a:pPr marL="305435" indent="-305435"/>
            <a:r>
              <a:rPr lang="en-NZ" sz="2500" dirty="0"/>
              <a:t>Also of Note French sailor </a:t>
            </a:r>
            <a:r>
              <a:rPr lang="fr-FR" sz="2500" dirty="0"/>
              <a:t>Jean de Surville </a:t>
            </a:r>
            <a:r>
              <a:rPr lang="fr-FR" sz="2500" err="1"/>
              <a:t>arrived</a:t>
            </a:r>
            <a:r>
              <a:rPr lang="fr-FR" sz="2500" dirty="0"/>
              <a:t> at the </a:t>
            </a:r>
            <a:r>
              <a:rPr lang="fr-FR" sz="2500" err="1"/>
              <a:t>same</a:t>
            </a:r>
            <a:r>
              <a:rPr lang="fr-FR" sz="2500" dirty="0"/>
              <a:t> time on </a:t>
            </a:r>
            <a:r>
              <a:rPr lang="fr-FR" sz="2500" err="1"/>
              <a:t>his</a:t>
            </a:r>
            <a:r>
              <a:rPr lang="fr-FR" sz="2500" dirty="0"/>
              <a:t> </a:t>
            </a:r>
            <a:r>
              <a:rPr lang="fr-FR" sz="2500" err="1"/>
              <a:t>ship</a:t>
            </a:r>
            <a:r>
              <a:rPr lang="fr-FR" sz="2500" dirty="0"/>
              <a:t>, </a:t>
            </a:r>
            <a:r>
              <a:rPr lang="fr-FR" sz="2500" i="1" dirty="0">
                <a:solidFill>
                  <a:schemeClr val="accent1">
                    <a:lumMod val="75000"/>
                  </a:schemeClr>
                </a:solidFill>
              </a:rPr>
              <a:t>John the Baptist</a:t>
            </a:r>
            <a:r>
              <a:rPr lang="fr-FR" sz="2500" dirty="0"/>
              <a:t>, passing </a:t>
            </a:r>
            <a:r>
              <a:rPr lang="fr-FR" sz="2500" err="1"/>
              <a:t>within</a:t>
            </a:r>
            <a:r>
              <a:rPr lang="fr-FR" sz="2500" dirty="0"/>
              <a:t> 20 miles of Cook off </a:t>
            </a:r>
            <a:r>
              <a:rPr lang="fr-FR" sz="2500" err="1"/>
              <a:t>Hokianga</a:t>
            </a:r>
            <a:r>
              <a:rPr lang="fr-FR" sz="2500" dirty="0"/>
              <a:t> </a:t>
            </a:r>
            <a:r>
              <a:rPr lang="fr-FR" sz="2500" err="1"/>
              <a:t>without</a:t>
            </a:r>
            <a:r>
              <a:rPr lang="fr-FR" sz="2500" dirty="0"/>
              <a:t> seeing </a:t>
            </a:r>
            <a:r>
              <a:rPr lang="fr-FR" sz="2500" err="1"/>
              <a:t>each</a:t>
            </a:r>
            <a:r>
              <a:rPr lang="fr-FR" sz="2500" dirty="0"/>
              <a:t> </a:t>
            </a:r>
            <a:r>
              <a:rPr lang="fr-FR" sz="2500" err="1"/>
              <a:t>other</a:t>
            </a:r>
            <a:r>
              <a:rPr lang="fr-FR" sz="2500" dirty="0"/>
              <a:t>, &amp; not making landfall until 12/12/1769. He came </a:t>
            </a:r>
            <a:r>
              <a:rPr lang="fr-FR" sz="2500" err="1"/>
              <a:t>here</a:t>
            </a:r>
            <a:r>
              <a:rPr lang="fr-FR" sz="2500" dirty="0"/>
              <a:t> for supplies </a:t>
            </a:r>
            <a:r>
              <a:rPr lang="fr-FR" sz="2500" err="1"/>
              <a:t>rather</a:t>
            </a:r>
            <a:r>
              <a:rPr lang="fr-FR" sz="2500" dirty="0"/>
              <a:t> </a:t>
            </a:r>
            <a:r>
              <a:rPr lang="fr-FR" sz="2500" err="1"/>
              <a:t>than</a:t>
            </a:r>
            <a:r>
              <a:rPr lang="fr-FR" sz="2500" dirty="0"/>
              <a:t> </a:t>
            </a:r>
            <a:r>
              <a:rPr lang="fr-FR" sz="2500" err="1"/>
              <a:t>exploring</a:t>
            </a:r>
            <a:r>
              <a:rPr lang="fr-FR" sz="2500" dirty="0"/>
              <a:t>. </a:t>
            </a:r>
          </a:p>
          <a:p>
            <a:pPr marL="305435" indent="-305435"/>
            <a:r>
              <a:rPr lang="fr-FR" sz="2500" dirty="0"/>
              <a:t>French </a:t>
            </a:r>
            <a:r>
              <a:rPr lang="fr-FR" sz="2500" dirty="0" err="1"/>
              <a:t>navigator</a:t>
            </a:r>
            <a:r>
              <a:rPr lang="fr-FR" sz="2500" dirty="0"/>
              <a:t> Marc Joseph Marion du Fresne </a:t>
            </a:r>
            <a:r>
              <a:rPr lang="fr-FR" sz="2500" dirty="0" err="1"/>
              <a:t>called</a:t>
            </a:r>
            <a:r>
              <a:rPr lang="fr-FR" sz="2500" dirty="0"/>
              <a:t> at the Bay of </a:t>
            </a:r>
            <a:r>
              <a:rPr lang="fr-FR" sz="2500" dirty="0" err="1"/>
              <a:t>Islands</a:t>
            </a:r>
            <a:r>
              <a:rPr lang="fr-FR" sz="2500" dirty="0"/>
              <a:t> in 1772, a </a:t>
            </a:r>
            <a:r>
              <a:rPr lang="fr-FR" sz="2500" dirty="0" err="1"/>
              <a:t>series</a:t>
            </a:r>
            <a:r>
              <a:rPr lang="fr-FR" sz="2500" dirty="0"/>
              <a:t> of </a:t>
            </a:r>
            <a:r>
              <a:rPr lang="fr-FR" sz="2500" dirty="0" err="1"/>
              <a:t>misunderstandings</a:t>
            </a:r>
            <a:r>
              <a:rPr lang="fr-FR" sz="2500" dirty="0"/>
              <a:t> </a:t>
            </a:r>
            <a:r>
              <a:rPr lang="fr-FR" sz="2500" dirty="0" err="1"/>
              <a:t>led</a:t>
            </a:r>
            <a:r>
              <a:rPr lang="fr-FR" sz="2500" dirty="0"/>
              <a:t> to violence. Marion du Fresne and 24 of </a:t>
            </a:r>
            <a:r>
              <a:rPr lang="fr-FR" sz="2500" dirty="0" err="1"/>
              <a:t>his</a:t>
            </a:r>
            <a:r>
              <a:rPr lang="fr-FR" sz="2500" dirty="0"/>
              <a:t> </a:t>
            </a:r>
            <a:r>
              <a:rPr lang="fr-FR" sz="2500" dirty="0" err="1"/>
              <a:t>crew</a:t>
            </a:r>
            <a:r>
              <a:rPr lang="fr-FR" sz="2500" dirty="0"/>
              <a:t> </a:t>
            </a:r>
            <a:r>
              <a:rPr lang="fr-FR" sz="2500" dirty="0" err="1"/>
              <a:t>were</a:t>
            </a:r>
            <a:r>
              <a:rPr lang="fr-FR" sz="2500" dirty="0"/>
              <a:t> </a:t>
            </a:r>
            <a:r>
              <a:rPr lang="fr-FR" sz="2500" dirty="0" err="1"/>
              <a:t>massacred</a:t>
            </a:r>
          </a:p>
          <a:p>
            <a:pPr marL="305435" indent="-305435"/>
            <a:r>
              <a:rPr lang="fr-FR" sz="2500" dirty="0"/>
              <a:t>Following the establishment of a </a:t>
            </a:r>
            <a:r>
              <a:rPr lang="fr-FR" sz="2500" dirty="0" err="1"/>
              <a:t>penal</a:t>
            </a:r>
            <a:r>
              <a:rPr lang="fr-FR" sz="2500" dirty="0"/>
              <a:t> </a:t>
            </a:r>
            <a:r>
              <a:rPr lang="fr-FR" sz="2500" dirty="0" err="1"/>
              <a:t>colony</a:t>
            </a:r>
            <a:r>
              <a:rPr lang="fr-FR" sz="2500" dirty="0"/>
              <a:t> in New South Wales in 1788, </a:t>
            </a:r>
            <a:r>
              <a:rPr lang="fr-FR" sz="2500" dirty="0" err="1"/>
              <a:t>Māori</a:t>
            </a:r>
            <a:r>
              <a:rPr lang="fr-FR" sz="2500" dirty="0"/>
              <a:t> </a:t>
            </a:r>
            <a:r>
              <a:rPr lang="fr-FR" sz="2500" dirty="0" err="1"/>
              <a:t>became</a:t>
            </a:r>
            <a:r>
              <a:rPr lang="fr-FR" sz="2500" dirty="0"/>
              <a:t> </a:t>
            </a:r>
            <a:r>
              <a:rPr lang="fr-FR" sz="2500" dirty="0" err="1"/>
              <a:t>involved</a:t>
            </a:r>
            <a:r>
              <a:rPr lang="fr-FR" sz="2500" dirty="0"/>
              <a:t> in </a:t>
            </a:r>
            <a:r>
              <a:rPr lang="fr-FR" sz="2500" dirty="0" err="1"/>
              <a:t>timber</a:t>
            </a:r>
            <a:r>
              <a:rPr lang="fr-FR" sz="2500" dirty="0"/>
              <a:t> and </a:t>
            </a:r>
            <a:r>
              <a:rPr lang="fr-FR" sz="2500" dirty="0" err="1"/>
              <a:t>flax</a:t>
            </a:r>
            <a:r>
              <a:rPr lang="fr-FR" sz="2500" dirty="0"/>
              <a:t> trading ventures, and </a:t>
            </a:r>
            <a:r>
              <a:rPr lang="fr-FR" sz="2500" dirty="0" err="1"/>
              <a:t>some</a:t>
            </a:r>
            <a:r>
              <a:rPr lang="fr-FR" sz="2500" dirty="0"/>
              <a:t> </a:t>
            </a:r>
            <a:r>
              <a:rPr lang="fr-FR" sz="2500" dirty="0" err="1"/>
              <a:t>visited</a:t>
            </a:r>
            <a:r>
              <a:rPr lang="fr-FR" sz="2500" dirty="0"/>
              <a:t> Sydney</a:t>
            </a:r>
          </a:p>
          <a:p>
            <a:pPr marL="305435" indent="-305435"/>
            <a:r>
              <a:rPr lang="fr-FR" sz="2500" dirty="0"/>
              <a:t>By 1793 </a:t>
            </a:r>
            <a:r>
              <a:rPr lang="fr-FR" sz="2500" dirty="0" err="1"/>
              <a:t>nearly</a:t>
            </a:r>
            <a:r>
              <a:rPr lang="fr-FR" sz="2500" dirty="0"/>
              <a:t> 700 Maori </a:t>
            </a:r>
            <a:r>
              <a:rPr lang="fr-FR" sz="2500" dirty="0" err="1"/>
              <a:t>had</a:t>
            </a:r>
            <a:r>
              <a:rPr lang="fr-FR" sz="2500" dirty="0"/>
              <a:t> </a:t>
            </a:r>
            <a:r>
              <a:rPr lang="fr-FR" sz="2500" dirty="0" err="1"/>
              <a:t>visited</a:t>
            </a:r>
            <a:r>
              <a:rPr lang="fr-FR" sz="2500" dirty="0"/>
              <a:t>, </a:t>
            </a:r>
            <a:r>
              <a:rPr lang="fr-FR" sz="2500" dirty="0" err="1"/>
              <a:t>lived</a:t>
            </a:r>
            <a:r>
              <a:rPr lang="fr-FR" sz="2500" dirty="0"/>
              <a:t> and </a:t>
            </a:r>
            <a:r>
              <a:rPr lang="fr-FR" sz="2500" dirty="0" err="1"/>
              <a:t>worked</a:t>
            </a:r>
            <a:r>
              <a:rPr lang="fr-FR" sz="2500" dirty="0"/>
              <a:t> in New South Wales.</a:t>
            </a:r>
          </a:p>
          <a:p>
            <a:pPr marL="305435" indent="-305435"/>
            <a:r>
              <a:rPr lang="en-NZ" sz="2500" dirty="0"/>
              <a:t>Sealers &amp; Whalers came next – in 1792 the 1</a:t>
            </a:r>
            <a:r>
              <a:rPr lang="en-NZ" sz="2500" baseline="30000" dirty="0"/>
              <a:t>st</a:t>
            </a:r>
            <a:r>
              <a:rPr lang="en-NZ" sz="2500" dirty="0"/>
              <a:t> group were dropped off in Dusky Sound &amp; built a lodge, then a boat which they named </a:t>
            </a:r>
            <a:r>
              <a:rPr lang="en-NZ" sz="2500" dirty="0">
                <a:solidFill>
                  <a:schemeClr val="accent1">
                    <a:lumMod val="75000"/>
                  </a:schemeClr>
                </a:solidFill>
              </a:rPr>
              <a:t>“</a:t>
            </a:r>
            <a:r>
              <a:rPr lang="en-NZ" sz="2500" b="1" dirty="0">
                <a:solidFill>
                  <a:schemeClr val="accent1">
                    <a:lumMod val="75000"/>
                  </a:schemeClr>
                </a:solidFill>
              </a:rPr>
              <a:t>Providence</a:t>
            </a:r>
            <a:r>
              <a:rPr lang="en-NZ" sz="2500" dirty="0">
                <a:solidFill>
                  <a:schemeClr val="accent1">
                    <a:lumMod val="75000"/>
                  </a:schemeClr>
                </a:solidFill>
              </a:rPr>
              <a:t>”</a:t>
            </a:r>
          </a:p>
          <a:p>
            <a:pPr marL="305435" indent="-305435"/>
            <a:r>
              <a:rPr lang="en-NZ" sz="2500" dirty="0"/>
              <a:t>Cannibalism was still common in 1820, &amp; practised on into the 1830s at which time Christianity became so widespread among </a:t>
            </a:r>
            <a:r>
              <a:rPr lang="en-NZ" sz="2500" dirty="0" err="1"/>
              <a:t>Maori</a:t>
            </a:r>
            <a:r>
              <a:rPr lang="en-NZ" sz="2500" dirty="0"/>
              <a:t> that it quickly diminished. </a:t>
            </a:r>
          </a:p>
          <a:p>
            <a:pPr marL="305435" indent="-305435"/>
            <a:r>
              <a:rPr lang="en-NZ" sz="2500" dirty="0"/>
              <a:t>The 1</a:t>
            </a:r>
            <a:r>
              <a:rPr lang="en-NZ" sz="2500" baseline="30000" dirty="0"/>
              <a:t>st</a:t>
            </a:r>
            <a:r>
              <a:rPr lang="en-NZ" sz="2500" dirty="0"/>
              <a:t> whaling station in the </a:t>
            </a:r>
            <a:r>
              <a:rPr lang="en-NZ" sz="2500" dirty="0" err="1"/>
              <a:t>Sth</a:t>
            </a:r>
            <a:r>
              <a:rPr lang="en-NZ" sz="2500" dirty="0"/>
              <a:t> Island wasn’t established till 1827, remarkable considering sealers had been living in small settlements for over 30 years by then. </a:t>
            </a:r>
          </a:p>
          <a:p>
            <a:pPr marL="305435" indent="-305435"/>
            <a:endParaRPr lang="en-NZ" sz="2500" b="1" dirty="0"/>
          </a:p>
          <a:p>
            <a:pPr marL="305435" indent="-305435"/>
            <a:r>
              <a:rPr lang="en-NZ" sz="2900" b="1" dirty="0">
                <a:solidFill>
                  <a:schemeClr val="accent1">
                    <a:lumMod val="75000"/>
                  </a:schemeClr>
                </a:solidFill>
              </a:rPr>
              <a:t>But God hadn’t waited for the English to get organised </a:t>
            </a:r>
            <a:r>
              <a:rPr lang="en-NZ" sz="2900" b="1" dirty="0"/>
              <a:t>– three </a:t>
            </a:r>
            <a:r>
              <a:rPr lang="en-NZ" sz="2900" b="1" dirty="0" err="1"/>
              <a:t>Maori</a:t>
            </a:r>
            <a:r>
              <a:rPr lang="en-NZ" sz="2900" b="1" dirty="0"/>
              <a:t> Chiefs </a:t>
            </a:r>
            <a:r>
              <a:rPr lang="en-NZ" sz="2900" b="1" dirty="0">
                <a:solidFill>
                  <a:schemeClr val="accent1">
                    <a:lumMod val="75000"/>
                  </a:schemeClr>
                </a:solidFill>
              </a:rPr>
              <a:t>were inspired, </a:t>
            </a:r>
            <a:r>
              <a:rPr lang="en-NZ" sz="2900" b="1" dirty="0"/>
              <a:t>independently, to go &amp; explore the English world themselves.  The results of this changed NZ. </a:t>
            </a:r>
            <a:r>
              <a:rPr lang="en-NZ" sz="2900" dirty="0"/>
              <a:t>The 2nd &amp; 3rd were: </a:t>
            </a:r>
            <a:r>
              <a:rPr lang="en-NZ" sz="2900" b="1" dirty="0" err="1">
                <a:solidFill>
                  <a:schemeClr val="accent1">
                    <a:lumMod val="75000"/>
                  </a:schemeClr>
                </a:solidFill>
              </a:rPr>
              <a:t>Te</a:t>
            </a:r>
            <a:r>
              <a:rPr lang="en-NZ" sz="2900" b="1" dirty="0">
                <a:solidFill>
                  <a:schemeClr val="accent1">
                    <a:lumMod val="75000"/>
                  </a:schemeClr>
                </a:solidFill>
              </a:rPr>
              <a:t> Pahi, </a:t>
            </a:r>
            <a:r>
              <a:rPr lang="en-NZ" sz="2900" dirty="0"/>
              <a:t>(1805 Sydney – Marsden) &amp; </a:t>
            </a:r>
            <a:r>
              <a:rPr lang="en-NZ" sz="2900" b="1" dirty="0" err="1">
                <a:solidFill>
                  <a:schemeClr val="accent1">
                    <a:lumMod val="75000"/>
                  </a:schemeClr>
                </a:solidFill>
              </a:rPr>
              <a:t>Ruatara</a:t>
            </a:r>
            <a:r>
              <a:rPr lang="en-NZ" sz="2900" b="1" dirty="0">
                <a:solidFill>
                  <a:schemeClr val="accent1">
                    <a:lumMod val="75000"/>
                  </a:schemeClr>
                </a:solidFill>
              </a:rPr>
              <a:t> </a:t>
            </a:r>
            <a:r>
              <a:rPr lang="en-NZ" sz="2900" dirty="0"/>
              <a:t>(London – Marsden) of </a:t>
            </a:r>
            <a:r>
              <a:rPr lang="en-NZ" sz="2900" dirty="0" err="1"/>
              <a:t>Ngapuhi</a:t>
            </a:r>
            <a:r>
              <a:rPr lang="en-NZ" sz="2900" dirty="0"/>
              <a:t>. </a:t>
            </a:r>
          </a:p>
          <a:p>
            <a:pPr marL="305435" indent="-305435"/>
            <a:endParaRPr lang="en-NZ" dirty="0"/>
          </a:p>
        </p:txBody>
      </p:sp>
    </p:spTree>
    <p:extLst>
      <p:ext uri="{BB962C8B-B14F-4D97-AF65-F5344CB8AC3E}">
        <p14:creationId xmlns:p14="http://schemas.microsoft.com/office/powerpoint/2010/main" val="401755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 name="Title 1">
            <a:extLst>
              <a:ext uri="{FF2B5EF4-FFF2-40B4-BE49-F238E27FC236}">
                <a16:creationId xmlns:a16="http://schemas.microsoft.com/office/drawing/2014/main" id="{58FD1328-A446-444A-AA2E-1D90AE809DF5}"/>
              </a:ext>
            </a:extLst>
          </p:cNvPr>
          <p:cNvSpPr>
            <a:spLocks noGrp="1"/>
          </p:cNvSpPr>
          <p:nvPr>
            <p:ph type="title"/>
          </p:nvPr>
        </p:nvSpPr>
        <p:spPr>
          <a:xfrm>
            <a:off x="8013433" y="702156"/>
            <a:ext cx="3568661" cy="660113"/>
          </a:xfrm>
        </p:spPr>
        <p:txBody>
          <a:bodyPr>
            <a:normAutofit/>
          </a:bodyPr>
          <a:lstStyle/>
          <a:p>
            <a:r>
              <a:rPr lang="en-NZ" dirty="0"/>
              <a:t>Samuel Marsden</a:t>
            </a:r>
          </a:p>
        </p:txBody>
      </p:sp>
      <p:pic>
        <p:nvPicPr>
          <p:cNvPr id="3076" name="Picture 4">
            <a:extLst>
              <a:ext uri="{FF2B5EF4-FFF2-40B4-BE49-F238E27FC236}">
                <a16:creationId xmlns:a16="http://schemas.microsoft.com/office/drawing/2014/main" id="{E648E821-5CDC-4DFA-8351-4C443FE225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30" r="-2" b="18869"/>
          <a:stretch/>
        </p:blipFill>
        <p:spPr bwMode="auto">
          <a:xfrm>
            <a:off x="20" y="-261970"/>
            <a:ext cx="7537685" cy="711997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 name="Content Placeholder 2">
            <a:extLst>
              <a:ext uri="{FF2B5EF4-FFF2-40B4-BE49-F238E27FC236}">
                <a16:creationId xmlns:a16="http://schemas.microsoft.com/office/drawing/2014/main" id="{F92AF784-2644-4D31-A0AB-E1637F87ACF7}"/>
              </a:ext>
            </a:extLst>
          </p:cNvPr>
          <p:cNvSpPr>
            <a:spLocks noGrp="1"/>
          </p:cNvSpPr>
          <p:nvPr>
            <p:ph idx="1"/>
          </p:nvPr>
        </p:nvSpPr>
        <p:spPr>
          <a:xfrm>
            <a:off x="7786234" y="1362269"/>
            <a:ext cx="4023057" cy="5308625"/>
          </a:xfrm>
        </p:spPr>
        <p:txBody>
          <a:bodyPr>
            <a:normAutofit/>
          </a:bodyPr>
          <a:lstStyle/>
          <a:p>
            <a:pPr marL="305435" indent="-305435">
              <a:lnSpc>
                <a:spcPct val="110000"/>
              </a:lnSpc>
            </a:pPr>
            <a:r>
              <a:rPr lang="en-NZ" sz="1200" dirty="0"/>
              <a:t>Vicar of Port Jackson (Sydney) 1794. Helped Te Pahi who had sailed to Sydney in 1805. Converted. Sent back as disciple/missionary</a:t>
            </a:r>
          </a:p>
          <a:p>
            <a:pPr marL="305435" indent="-305435">
              <a:lnSpc>
                <a:spcPct val="110000"/>
              </a:lnSpc>
            </a:pPr>
            <a:r>
              <a:rPr lang="en-NZ" sz="1200" dirty="0"/>
              <a:t>Begged CMS to send missionaries, ships, money. But CMS (organised &amp; institutional religion) said NO!</a:t>
            </a:r>
          </a:p>
          <a:p>
            <a:pPr marL="305435" indent="-305435">
              <a:lnSpc>
                <a:spcPct val="110000"/>
              </a:lnSpc>
            </a:pPr>
            <a:r>
              <a:rPr lang="en-NZ" sz="1200" dirty="0"/>
              <a:t>Sailed to London to beg harder. Still no, </a:t>
            </a:r>
            <a:r>
              <a:rPr lang="en-NZ" sz="1200" b="1" dirty="0">
                <a:solidFill>
                  <a:schemeClr val="accent1">
                    <a:lumMod val="75000"/>
                  </a:schemeClr>
                </a:solidFill>
              </a:rPr>
              <a:t>But God had a plan </a:t>
            </a:r>
            <a:r>
              <a:rPr lang="en-NZ" sz="1200" dirty="0"/>
              <a:t>&amp; Marsden met </a:t>
            </a:r>
            <a:r>
              <a:rPr lang="en-NZ" sz="1200" dirty="0" err="1"/>
              <a:t>Ruatara</a:t>
            </a:r>
            <a:r>
              <a:rPr lang="en-NZ" sz="1200" dirty="0"/>
              <a:t> on ship on the way home in 1809. Converted. Sent home 1812 as disciple/missionary. (Per KN – may have met prior)</a:t>
            </a:r>
          </a:p>
          <a:p>
            <a:pPr marL="305435" indent="-305435">
              <a:lnSpc>
                <a:spcPct val="110000"/>
              </a:lnSpc>
            </a:pPr>
            <a:r>
              <a:rPr lang="en-NZ" sz="1200" dirty="0"/>
              <a:t>Asked by </a:t>
            </a:r>
            <a:r>
              <a:rPr lang="en-NZ" sz="1200" dirty="0" err="1"/>
              <a:t>Ruatara</a:t>
            </a:r>
            <a:r>
              <a:rPr lang="en-NZ" sz="1200" dirty="0"/>
              <a:t> to come &amp; preach in NZ. </a:t>
            </a:r>
            <a:r>
              <a:rPr lang="en-NZ" sz="1200" b="1" dirty="0">
                <a:solidFill>
                  <a:schemeClr val="accent1">
                    <a:lumMod val="75000"/>
                  </a:schemeClr>
                </a:solidFill>
              </a:rPr>
              <a:t>1814 sermon. </a:t>
            </a:r>
            <a:r>
              <a:rPr lang="en-NZ" sz="1200" dirty="0"/>
              <a:t>Luke 2:10 “behold I bring you glad tidings of great joy” </a:t>
            </a:r>
          </a:p>
          <a:p>
            <a:pPr marL="305435" indent="-305435">
              <a:lnSpc>
                <a:spcPct val="110000"/>
              </a:lnSpc>
            </a:pPr>
            <a:r>
              <a:rPr lang="en-NZ" sz="1200" dirty="0"/>
              <a:t>Got CMS to send "Lay" Missionaries. Sent to Bay of Islands 1814. Failed due to wrong method. (Making Maori into English) Were also of poor character.</a:t>
            </a:r>
          </a:p>
          <a:p>
            <a:pPr marL="305435" indent="-305435">
              <a:lnSpc>
                <a:spcPct val="110000"/>
              </a:lnSpc>
            </a:pPr>
            <a:r>
              <a:rPr lang="en-NZ" sz="1200" dirty="0"/>
              <a:t>Raised funds in Oz. Bought own ship, Advertised for missionaries.</a:t>
            </a:r>
            <a:r>
              <a:rPr lang="en-NZ" sz="1200" b="1" dirty="0"/>
              <a:t> “Full of Holy Spirit”</a:t>
            </a:r>
            <a:r>
              <a:rPr lang="en-NZ" sz="1200" dirty="0"/>
              <a:t>. </a:t>
            </a:r>
            <a:r>
              <a:rPr lang="en-NZ" sz="1200" b="1" dirty="0">
                <a:solidFill>
                  <a:schemeClr val="accent1">
                    <a:lumMod val="75000"/>
                  </a:schemeClr>
                </a:solidFill>
              </a:rPr>
              <a:t>Williams </a:t>
            </a:r>
            <a:r>
              <a:rPr lang="en-NZ" sz="1200" dirty="0">
                <a:solidFill>
                  <a:schemeClr val="accent1">
                    <a:lumMod val="75000"/>
                  </a:schemeClr>
                </a:solidFill>
              </a:rPr>
              <a:t>applied, </a:t>
            </a:r>
            <a:r>
              <a:rPr lang="en-NZ" sz="1200" dirty="0"/>
              <a:t>then later Hadfield. Huge success with new method of learning Te Reo, services in Maori (&amp; brave, Spirit Filled, missionaries)</a:t>
            </a:r>
          </a:p>
          <a:p>
            <a:pPr marL="305435" indent="-305435">
              <a:lnSpc>
                <a:spcPct val="110000"/>
              </a:lnSpc>
            </a:pPr>
            <a:r>
              <a:rPr lang="en-NZ" sz="1200" dirty="0"/>
              <a:t>Many trips to NZ till 1837. Loved &amp; honoured by Maori. Mentored by William Wilberforce, John Newton.</a:t>
            </a:r>
          </a:p>
        </p:txBody>
      </p:sp>
    </p:spTree>
    <p:extLst>
      <p:ext uri="{BB962C8B-B14F-4D97-AF65-F5344CB8AC3E}">
        <p14:creationId xmlns:p14="http://schemas.microsoft.com/office/powerpoint/2010/main" val="42419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8C40-8866-4763-9017-77E3BD89F9CC}"/>
              </a:ext>
            </a:extLst>
          </p:cNvPr>
          <p:cNvSpPr>
            <a:spLocks noGrp="1"/>
          </p:cNvSpPr>
          <p:nvPr>
            <p:ph type="title"/>
          </p:nvPr>
        </p:nvSpPr>
        <p:spPr>
          <a:xfrm>
            <a:off x="93307" y="702156"/>
            <a:ext cx="11517502" cy="1188720"/>
          </a:xfrm>
        </p:spPr>
        <p:txBody>
          <a:bodyPr/>
          <a:lstStyle/>
          <a:p>
            <a:r>
              <a:rPr lang="en-NZ" dirty="0"/>
              <a:t>Henry Williams</a:t>
            </a:r>
          </a:p>
        </p:txBody>
      </p:sp>
      <p:pic>
        <p:nvPicPr>
          <p:cNvPr id="1026" name="Picture 2" descr="See the source image">
            <a:extLst>
              <a:ext uri="{FF2B5EF4-FFF2-40B4-BE49-F238E27FC236}">
                <a16:creationId xmlns:a16="http://schemas.microsoft.com/office/drawing/2014/main" id="{FD93296E-DDC9-4EF4-9C46-82204C44B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370" y="614992"/>
            <a:ext cx="1715016" cy="17258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A7ADD4F-38C6-4BA9-BE86-04120F3CC4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34" t="34734" r="8600" b="5444"/>
          <a:stretch/>
        </p:blipFill>
        <p:spPr bwMode="auto">
          <a:xfrm>
            <a:off x="4861955" y="617834"/>
            <a:ext cx="1570653" cy="17230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43D60DA7-F8BB-4EAF-863A-2F2B1C44CBDF}"/>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8457" t="12216" r="8230" b="17760"/>
          <a:stretch/>
        </p:blipFill>
        <p:spPr bwMode="auto">
          <a:xfrm>
            <a:off x="6490177" y="614992"/>
            <a:ext cx="1499997" cy="17036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4076F420-FAAC-40AA-9E92-7719DB428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7743" y="614992"/>
            <a:ext cx="3955015" cy="17036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F405BB-7DEA-4B3D-9811-6C367B6854D1}"/>
              </a:ext>
            </a:extLst>
          </p:cNvPr>
          <p:cNvSpPr txBox="1"/>
          <p:nvPr/>
        </p:nvSpPr>
        <p:spPr>
          <a:xfrm>
            <a:off x="195943" y="2491273"/>
            <a:ext cx="11915192" cy="4524315"/>
          </a:xfrm>
          <a:prstGeom prst="rect">
            <a:avLst/>
          </a:prstGeom>
          <a:solidFill>
            <a:schemeClr val="tx2">
              <a:lumMod val="75000"/>
              <a:lumOff val="25000"/>
            </a:schemeClr>
          </a:solidFill>
        </p:spPr>
        <p:txBody>
          <a:bodyPr wrap="square" lIns="91440" tIns="45720" rIns="91440" bIns="45720" rtlCol="0" anchor="t">
            <a:spAutoFit/>
          </a:bodyPr>
          <a:lstStyle/>
          <a:p>
            <a:r>
              <a:rPr lang="en-NZ" sz="1600" dirty="0">
                <a:solidFill>
                  <a:schemeClr val="bg1"/>
                </a:solidFill>
              </a:rPr>
              <a:t>Decorated Naval officer – fought in Napoleonic Wars &amp; War of 1812 – "Master &amp; Commander". Natural Leader. Fearless!</a:t>
            </a:r>
          </a:p>
          <a:p>
            <a:endParaRPr lang="en-NZ" sz="1600" dirty="0">
              <a:solidFill>
                <a:schemeClr val="bg1"/>
              </a:solidFill>
            </a:endParaRPr>
          </a:p>
          <a:p>
            <a:r>
              <a:rPr lang="en-NZ" sz="1600" dirty="0">
                <a:solidFill>
                  <a:schemeClr val="bg1"/>
                </a:solidFill>
              </a:rPr>
              <a:t>Grandson of a Pastor &amp; Navy Captain. Married into a CMS family. Priest by age 28. Arrived NZ age 30. </a:t>
            </a:r>
            <a:r>
              <a:rPr lang="en-NZ" sz="1600" b="1" u="sng" dirty="0">
                <a:solidFill>
                  <a:schemeClr val="bg1"/>
                </a:solidFill>
              </a:rPr>
              <a:t>Prophetic Evangelist. </a:t>
            </a:r>
          </a:p>
          <a:p>
            <a:endParaRPr lang="en-NZ" sz="1600" dirty="0">
              <a:solidFill>
                <a:schemeClr val="bg1"/>
              </a:solidFill>
            </a:endParaRPr>
          </a:p>
          <a:p>
            <a:r>
              <a:rPr lang="en-NZ" sz="1600" dirty="0">
                <a:solidFill>
                  <a:schemeClr val="bg1"/>
                </a:solidFill>
              </a:rPr>
              <a:t>Answered Marsden’s call for a 2</a:t>
            </a:r>
            <a:r>
              <a:rPr lang="en-NZ" sz="1600" baseline="30000" dirty="0">
                <a:solidFill>
                  <a:schemeClr val="bg1"/>
                </a:solidFill>
              </a:rPr>
              <a:t>nd</a:t>
            </a:r>
            <a:r>
              <a:rPr lang="en-NZ" sz="1600" dirty="0">
                <a:solidFill>
                  <a:schemeClr val="bg1"/>
                </a:solidFill>
              </a:rPr>
              <a:t> round of missionaries after the 1</a:t>
            </a:r>
            <a:r>
              <a:rPr lang="en-NZ" sz="1600" baseline="30000" dirty="0">
                <a:solidFill>
                  <a:schemeClr val="bg1"/>
                </a:solidFill>
              </a:rPr>
              <a:t>st</a:t>
            </a:r>
            <a:r>
              <a:rPr lang="en-NZ" sz="1600" dirty="0">
                <a:solidFill>
                  <a:schemeClr val="bg1"/>
                </a:solidFill>
              </a:rPr>
              <a:t> lot failed. </a:t>
            </a:r>
            <a:r>
              <a:rPr lang="en-NZ" sz="1600" b="1" i="1" dirty="0">
                <a:solidFill>
                  <a:schemeClr val="bg1"/>
                </a:solidFill>
              </a:rPr>
              <a:t>“NZ’s Indiana Jones”</a:t>
            </a:r>
          </a:p>
          <a:p>
            <a:endParaRPr lang="en-NZ" sz="1600" dirty="0">
              <a:solidFill>
                <a:schemeClr val="bg1"/>
              </a:solidFill>
            </a:endParaRPr>
          </a:p>
          <a:p>
            <a:r>
              <a:rPr lang="en-NZ" sz="1600" dirty="0">
                <a:solidFill>
                  <a:schemeClr val="bg1"/>
                </a:solidFill>
              </a:rPr>
              <a:t>Arrived 1822 </a:t>
            </a:r>
            <a:r>
              <a:rPr lang="en-NZ" sz="1600" b="1" dirty="0">
                <a:solidFill>
                  <a:schemeClr val="bg1"/>
                </a:solidFill>
              </a:rPr>
              <a:t>&amp; took charge. </a:t>
            </a:r>
            <a:r>
              <a:rPr lang="en-NZ" sz="1600" dirty="0">
                <a:solidFill>
                  <a:schemeClr val="bg1"/>
                </a:solidFill>
              </a:rPr>
              <a:t>Halted compulsory English services. Learned </a:t>
            </a:r>
            <a:r>
              <a:rPr lang="en-NZ" sz="1600" err="1">
                <a:solidFill>
                  <a:schemeClr val="bg1"/>
                </a:solidFill>
              </a:rPr>
              <a:t>Te</a:t>
            </a:r>
            <a:r>
              <a:rPr lang="en-NZ" sz="1600" dirty="0">
                <a:solidFill>
                  <a:schemeClr val="bg1"/>
                </a:solidFill>
              </a:rPr>
              <a:t> Reo. Brought peace &amp; healing everywhere he went. Stood between tribes firing at each other. Stood in front of a cannon. Walked the length &amp; breadth of the North Island</a:t>
            </a:r>
          </a:p>
          <a:p>
            <a:endParaRPr lang="en-NZ" sz="1600" dirty="0">
              <a:solidFill>
                <a:schemeClr val="bg1"/>
              </a:solidFill>
            </a:endParaRPr>
          </a:p>
          <a:p>
            <a:r>
              <a:rPr lang="en-NZ" sz="1600" dirty="0">
                <a:solidFill>
                  <a:schemeClr val="bg1"/>
                </a:solidFill>
              </a:rPr>
              <a:t>Taught Maori to be evangelists &amp; disciple makers which changed NZ. Joined by Brother William Williams who miraculously spoke Maori getting off the ship then produced a translated Gospel of Luke in a few weeks time.</a:t>
            </a:r>
          </a:p>
          <a:p>
            <a:endParaRPr lang="en-NZ" sz="1600" dirty="0">
              <a:solidFill>
                <a:schemeClr val="bg1"/>
              </a:solidFill>
            </a:endParaRPr>
          </a:p>
          <a:p>
            <a:r>
              <a:rPr lang="en-NZ" sz="1600" dirty="0">
                <a:solidFill>
                  <a:schemeClr val="bg1"/>
                </a:solidFill>
              </a:rPr>
              <a:t>Co-Author of the 1835 Declaration of Independence “He </a:t>
            </a:r>
            <a:r>
              <a:rPr lang="en-NZ" sz="1600" dirty="0" err="1">
                <a:solidFill>
                  <a:schemeClr val="bg1"/>
                </a:solidFill>
              </a:rPr>
              <a:t>Wakaputanga</a:t>
            </a:r>
            <a:r>
              <a:rPr lang="en-NZ" sz="1600" dirty="0">
                <a:solidFill>
                  <a:schemeClr val="bg1"/>
                </a:solidFill>
              </a:rPr>
              <a:t>” then stepped in at last moment to </a:t>
            </a:r>
            <a:r>
              <a:rPr lang="en-NZ" sz="1600" b="1" i="1" dirty="0">
                <a:solidFill>
                  <a:schemeClr val="bg1"/>
                </a:solidFill>
              </a:rPr>
              <a:t>translate </a:t>
            </a:r>
            <a:r>
              <a:rPr lang="en-NZ" sz="1600" dirty="0">
                <a:solidFill>
                  <a:schemeClr val="bg1"/>
                </a:solidFill>
              </a:rPr>
              <a:t>the Treaty of Waitangi into </a:t>
            </a:r>
            <a:r>
              <a:rPr lang="en-NZ" sz="1600" b="1" i="1" dirty="0" err="1">
                <a:solidFill>
                  <a:schemeClr val="bg1"/>
                </a:solidFill>
              </a:rPr>
              <a:t>Te</a:t>
            </a:r>
            <a:r>
              <a:rPr lang="en-NZ" sz="1600" b="1" i="1" dirty="0">
                <a:solidFill>
                  <a:schemeClr val="bg1"/>
                </a:solidFill>
              </a:rPr>
              <a:t> </a:t>
            </a:r>
            <a:r>
              <a:rPr lang="en-NZ" sz="1600" b="1" i="1" dirty="0" err="1">
                <a:solidFill>
                  <a:schemeClr val="bg1"/>
                </a:solidFill>
              </a:rPr>
              <a:t>Tiriti</a:t>
            </a:r>
            <a:r>
              <a:rPr lang="en-NZ" sz="1600" b="1" i="1" dirty="0">
                <a:solidFill>
                  <a:schemeClr val="bg1"/>
                </a:solidFill>
              </a:rPr>
              <a:t>, &amp; crucially, Inserted the line "Tino Rangatiratanga". </a:t>
            </a:r>
            <a:r>
              <a:rPr lang="en-NZ" sz="1600" dirty="0">
                <a:solidFill>
                  <a:schemeClr val="bg1"/>
                </a:solidFill>
              </a:rPr>
              <a:t>Loved &amp; trusted by </a:t>
            </a:r>
            <a:r>
              <a:rPr lang="en-NZ" sz="1600" dirty="0" err="1">
                <a:solidFill>
                  <a:schemeClr val="bg1"/>
                </a:solidFill>
              </a:rPr>
              <a:t>Maori</a:t>
            </a:r>
            <a:r>
              <a:rPr lang="en-NZ" sz="1600" dirty="0">
                <a:solidFill>
                  <a:schemeClr val="bg1"/>
                </a:solidFill>
              </a:rPr>
              <a:t>. Confronted Masonic Gov Grey over betrayals of the Treaty.</a:t>
            </a:r>
          </a:p>
          <a:p>
            <a:endParaRPr lang="en-NZ" sz="1600" dirty="0">
              <a:solidFill>
                <a:schemeClr val="bg1"/>
              </a:solidFill>
            </a:endParaRPr>
          </a:p>
          <a:p>
            <a:r>
              <a:rPr lang="en-NZ" sz="1600" dirty="0">
                <a:solidFill>
                  <a:schemeClr val="bg1"/>
                </a:solidFill>
              </a:rPr>
              <a:t>Arrived to 2% Christian nation. Massively changed it in his lifetime to at least 80% Christian. Peacemaker. Negotiator. Confronted Masons, Colonisers, Governors, &amp; corruption wherever he saw it.</a:t>
            </a:r>
          </a:p>
        </p:txBody>
      </p:sp>
    </p:spTree>
    <p:extLst>
      <p:ext uri="{BB962C8B-B14F-4D97-AF65-F5344CB8AC3E}">
        <p14:creationId xmlns:p14="http://schemas.microsoft.com/office/powerpoint/2010/main" val="28347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7B34D440-E359-4CB9-B8E8-81977A860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1957"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4" name="Picture 6" descr="See the source image">
            <a:extLst>
              <a:ext uri="{FF2B5EF4-FFF2-40B4-BE49-F238E27FC236}">
                <a16:creationId xmlns:a16="http://schemas.microsoft.com/office/drawing/2014/main" id="{1957F53D-1B50-4EAF-9118-6F49C3A5F3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47" t="4315" r="7452" b="10709"/>
          <a:stretch/>
        </p:blipFill>
        <p:spPr bwMode="auto">
          <a:xfrm>
            <a:off x="1291707" y="3522684"/>
            <a:ext cx="2037092" cy="3067491"/>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D288FC14-B788-4FBC-9C5E-BC4892F5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06" y="0"/>
            <a:ext cx="7571045" cy="6858000"/>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 name="Title 1">
            <a:extLst>
              <a:ext uri="{FF2B5EF4-FFF2-40B4-BE49-F238E27FC236}">
                <a16:creationId xmlns:a16="http://schemas.microsoft.com/office/drawing/2014/main" id="{89A23407-B56C-4199-A7AD-5A5507DE77AD}"/>
              </a:ext>
            </a:extLst>
          </p:cNvPr>
          <p:cNvSpPr>
            <a:spLocks noGrp="1"/>
          </p:cNvSpPr>
          <p:nvPr>
            <p:ph type="title"/>
          </p:nvPr>
        </p:nvSpPr>
        <p:spPr>
          <a:xfrm>
            <a:off x="5137595" y="320646"/>
            <a:ext cx="6400367" cy="1310080"/>
          </a:xfrm>
        </p:spPr>
        <p:txBody>
          <a:bodyPr vert="horz" lIns="91440" tIns="45720" rIns="91440" bIns="45720" rtlCol="0" anchor="ctr">
            <a:normAutofit/>
          </a:bodyPr>
          <a:lstStyle/>
          <a:p>
            <a:r>
              <a:rPr lang="en-US" sz="2800" b="0" kern="1200" cap="all" dirty="0">
                <a:solidFill>
                  <a:srgbClr val="FFFFFF"/>
                </a:solidFill>
                <a:latin typeface="+mj-lt"/>
                <a:ea typeface="+mj-ea"/>
                <a:cs typeface="+mj-cs"/>
              </a:rPr>
              <a:t>Octavius Hadfield</a:t>
            </a:r>
          </a:p>
        </p:txBody>
      </p:sp>
      <p:sp>
        <p:nvSpPr>
          <p:cNvPr id="4" name="TextBox 3">
            <a:extLst>
              <a:ext uri="{FF2B5EF4-FFF2-40B4-BE49-F238E27FC236}">
                <a16:creationId xmlns:a16="http://schemas.microsoft.com/office/drawing/2014/main" id="{AB33428A-CF8F-479F-9F4B-83784CBFC59D}"/>
              </a:ext>
            </a:extLst>
          </p:cNvPr>
          <p:cNvSpPr txBox="1"/>
          <p:nvPr/>
        </p:nvSpPr>
        <p:spPr>
          <a:xfrm>
            <a:off x="4966283" y="1526796"/>
            <a:ext cx="7029973" cy="4729407"/>
          </a:xfrm>
          <a:prstGeom prst="rect">
            <a:avLst/>
          </a:prstGeom>
        </p:spPr>
        <p:txBody>
          <a:bodyPr vert="horz" lIns="91440" tIns="45720" rIns="91440" bIns="45720" rtlCol="0" anchor="ctr">
            <a:normAutofit fontScale="62500" lnSpcReduction="20000"/>
          </a:bodyPr>
          <a:lstStyle/>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Small, sickly man, at 22 </a:t>
            </a:r>
            <a:r>
              <a:rPr lang="en-US" b="1" i="1" dirty="0">
                <a:solidFill>
                  <a:srgbClr val="FFFFFF"/>
                </a:solidFill>
              </a:rPr>
              <a:t>was expected to die soon so signed up as missionary </a:t>
            </a:r>
            <a:r>
              <a:rPr lang="en-US" dirty="0">
                <a:solidFill>
                  <a:srgbClr val="FFFFFF"/>
                </a:solidFill>
              </a:rPr>
              <a:t>to serve God while he still could. Lived to 91</a:t>
            </a:r>
          </a:p>
          <a:p>
            <a:pPr defTabSz="457200">
              <a:spcBef>
                <a:spcPct val="20000"/>
              </a:spcBef>
              <a:spcAft>
                <a:spcPts val="600"/>
              </a:spcAft>
              <a:buClr>
                <a:schemeClr val="accent1"/>
              </a:buClr>
              <a:buSzPct val="92000"/>
            </a:pPr>
            <a:endParaRPr lang="en-US" dirty="0">
              <a:solidFill>
                <a:srgbClr val="FFFFFF"/>
              </a:solidFill>
            </a:endParaRP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Arrived 1837, aged 23, &amp; assisted Williams who sent him to teach the new converts, Te Rauparaha, the </a:t>
            </a:r>
            <a:r>
              <a:rPr lang="en-US" err="1">
                <a:solidFill>
                  <a:srgbClr val="FFFFFF"/>
                </a:solidFill>
              </a:rPr>
              <a:t>Ngati</a:t>
            </a:r>
            <a:r>
              <a:rPr lang="en-US" dirty="0">
                <a:solidFill>
                  <a:srgbClr val="FFFFFF"/>
                </a:solidFill>
              </a:rPr>
              <a:t> Toa, &amp; </a:t>
            </a:r>
            <a:r>
              <a:rPr lang="en-US" err="1">
                <a:solidFill>
                  <a:srgbClr val="FFFFFF"/>
                </a:solidFill>
              </a:rPr>
              <a:t>Ngati</a:t>
            </a:r>
            <a:r>
              <a:rPr lang="en-US" dirty="0">
                <a:solidFill>
                  <a:srgbClr val="FFFFFF"/>
                </a:solidFill>
              </a:rPr>
              <a:t> </a:t>
            </a:r>
            <a:r>
              <a:rPr lang="en-US" err="1">
                <a:solidFill>
                  <a:srgbClr val="FFFFFF"/>
                </a:solidFill>
              </a:rPr>
              <a:t>Raukowa</a:t>
            </a:r>
            <a:r>
              <a:rPr lang="en-US" dirty="0">
                <a:solidFill>
                  <a:srgbClr val="FFFFFF"/>
                </a:solidFill>
              </a:rPr>
              <a:t> in 1839.</a:t>
            </a: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rgbClr val="FFFFFF"/>
              </a:solidFill>
            </a:endParaRP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Prophetic Evangelist. Disciple maker. Fearless. Hugely trusted by Williams.</a:t>
            </a: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rgbClr val="FFFFFF"/>
              </a:solidFill>
            </a:endParaRP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Confronted by Chief Tohunga  </a:t>
            </a:r>
            <a:r>
              <a:rPr lang="en-US" b="1" i="1" dirty="0">
                <a:solidFill>
                  <a:srgbClr val="FFFF00"/>
                </a:solidFill>
              </a:rPr>
              <a:t>for </a:t>
            </a:r>
            <a:r>
              <a:rPr lang="en-US" b="1" i="1" u="sng" dirty="0">
                <a:solidFill>
                  <a:srgbClr val="FFFF00"/>
                </a:solidFill>
              </a:rPr>
              <a:t>claim of spiritual right to the land </a:t>
            </a:r>
            <a:r>
              <a:rPr lang="en-US" b="1" i="1" dirty="0">
                <a:solidFill>
                  <a:srgbClr val="FFFF00"/>
                </a:solidFill>
              </a:rPr>
              <a:t>– </a:t>
            </a:r>
            <a:r>
              <a:rPr lang="en-US" i="1" dirty="0">
                <a:solidFill>
                  <a:srgbClr val="FFFF00"/>
                </a:solidFill>
              </a:rPr>
              <a:t>“High Noon at Evening Prayers”</a:t>
            </a: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rgbClr val="FFFFFF"/>
              </a:solidFill>
            </a:endParaRP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Sent disciples </a:t>
            </a:r>
            <a:r>
              <a:rPr lang="en-US" err="1">
                <a:solidFill>
                  <a:srgbClr val="FFFFFF"/>
                </a:solidFill>
              </a:rPr>
              <a:t>Tamihana</a:t>
            </a:r>
            <a:r>
              <a:rPr lang="en-US" dirty="0">
                <a:solidFill>
                  <a:srgbClr val="FFFFFF"/>
                </a:solidFill>
              </a:rPr>
              <a:t> </a:t>
            </a:r>
            <a:r>
              <a:rPr lang="en-US" err="1">
                <a:solidFill>
                  <a:srgbClr val="FFFFFF"/>
                </a:solidFill>
              </a:rPr>
              <a:t>Te</a:t>
            </a:r>
            <a:r>
              <a:rPr lang="en-US" dirty="0">
                <a:solidFill>
                  <a:srgbClr val="FFFFFF"/>
                </a:solidFill>
              </a:rPr>
              <a:t> Rauparaha &amp; </a:t>
            </a:r>
            <a:r>
              <a:rPr lang="en-US" err="1">
                <a:solidFill>
                  <a:srgbClr val="FFFFFF"/>
                </a:solidFill>
              </a:rPr>
              <a:t>Matene</a:t>
            </a:r>
            <a:r>
              <a:rPr lang="en-US" dirty="0">
                <a:solidFill>
                  <a:srgbClr val="FFFFFF"/>
                </a:solidFill>
              </a:rPr>
              <a:t> </a:t>
            </a:r>
            <a:r>
              <a:rPr lang="en-US" err="1">
                <a:solidFill>
                  <a:srgbClr val="FFFFFF"/>
                </a:solidFill>
              </a:rPr>
              <a:t>Te</a:t>
            </a:r>
            <a:r>
              <a:rPr lang="en-US" dirty="0">
                <a:solidFill>
                  <a:srgbClr val="FFFFFF"/>
                </a:solidFill>
              </a:rPr>
              <a:t> </a:t>
            </a:r>
            <a:r>
              <a:rPr lang="en-US" err="1">
                <a:solidFill>
                  <a:srgbClr val="FFFFFF"/>
                </a:solidFill>
              </a:rPr>
              <a:t>Whiwhi</a:t>
            </a:r>
            <a:r>
              <a:rPr lang="en-US" dirty="0">
                <a:solidFill>
                  <a:srgbClr val="FFFFFF"/>
                </a:solidFill>
              </a:rPr>
              <a:t> to Canterbury (taking </a:t>
            </a:r>
            <a:r>
              <a:rPr lang="en-US" err="1">
                <a:solidFill>
                  <a:srgbClr val="FFFFFF"/>
                </a:solidFill>
              </a:rPr>
              <a:t>Tarore's</a:t>
            </a:r>
            <a:r>
              <a:rPr lang="en-US" dirty="0">
                <a:solidFill>
                  <a:srgbClr val="FFFFFF"/>
                </a:solidFill>
              </a:rPr>
              <a:t> Gospel of Luke with them)</a:t>
            </a: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rgbClr val="FFFFFF"/>
              </a:solidFill>
            </a:endParaRP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1</a:t>
            </a:r>
            <a:r>
              <a:rPr lang="en-US" baseline="30000" dirty="0">
                <a:solidFill>
                  <a:srgbClr val="FFFFFF"/>
                </a:solidFill>
              </a:rPr>
              <a:t>st</a:t>
            </a:r>
            <a:r>
              <a:rPr lang="en-US" dirty="0">
                <a:solidFill>
                  <a:srgbClr val="FFFFFF"/>
                </a:solidFill>
              </a:rPr>
              <a:t> priest ordained in NZ, then 1</a:t>
            </a:r>
            <a:r>
              <a:rPr lang="en-US" baseline="30000" dirty="0">
                <a:solidFill>
                  <a:srgbClr val="FFFFFF"/>
                </a:solidFill>
              </a:rPr>
              <a:t>st</a:t>
            </a:r>
            <a:r>
              <a:rPr lang="en-US" dirty="0">
                <a:solidFill>
                  <a:srgbClr val="FFFFFF"/>
                </a:solidFill>
              </a:rPr>
              <a:t> Bishop ordained here too. (2</a:t>
            </a:r>
            <a:r>
              <a:rPr lang="en-US" baseline="30000" dirty="0">
                <a:solidFill>
                  <a:srgbClr val="FFFFFF"/>
                </a:solidFill>
              </a:rPr>
              <a:t>nd</a:t>
            </a:r>
            <a:r>
              <a:rPr lang="en-US" dirty="0">
                <a:solidFill>
                  <a:srgbClr val="FFFFFF"/>
                </a:solidFill>
              </a:rPr>
              <a:t> ever Bishop)</a:t>
            </a: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rgbClr val="FFFFFF"/>
              </a:solidFill>
            </a:endParaRP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Confronted Masons including Governor Brown who caused "</a:t>
            </a:r>
            <a:r>
              <a:rPr lang="en-US" dirty="0" err="1">
                <a:solidFill>
                  <a:srgbClr val="FFFFFF"/>
                </a:solidFill>
              </a:rPr>
              <a:t>Maori</a:t>
            </a:r>
            <a:r>
              <a:rPr lang="en-US" dirty="0">
                <a:solidFill>
                  <a:srgbClr val="FFFFFF"/>
                </a:solidFill>
              </a:rPr>
              <a:t>" Wars. </a:t>
            </a:r>
            <a:r>
              <a:rPr lang="en-US" b="1" i="1" dirty="0">
                <a:solidFill>
                  <a:srgbClr val="FFFFFF"/>
                </a:solidFill>
              </a:rPr>
              <a:t>Won. </a:t>
            </a:r>
            <a:r>
              <a:rPr lang="en-US" dirty="0">
                <a:solidFill>
                  <a:srgbClr val="FFFFFF"/>
                </a:solidFill>
              </a:rPr>
              <a:t>Gov removed. </a:t>
            </a:r>
            <a:r>
              <a:rPr lang="en-US" dirty="0">
                <a:solidFill>
                  <a:srgbClr val="FFFFFF"/>
                </a:solidFill>
                <a:ea typeface="+mn-lt"/>
                <a:cs typeface="+mn-lt"/>
                <a:hlinkClick r:id="rId3"/>
              </a:rPr>
              <a:t>Octavius Hadfield ‘Conscience of the nation’ (bibleandtreaty.co.nz)</a:t>
            </a:r>
            <a:endParaRPr lang="en-US">
              <a:solidFill>
                <a:srgbClr val="1155CC"/>
              </a:solidFill>
              <a:latin typeface="Arial"/>
              <a:cs typeface="Arial"/>
            </a:endParaRP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rgbClr val="FFFFFF"/>
              </a:solidFill>
            </a:endParaRPr>
          </a:p>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See also </a:t>
            </a:r>
            <a:r>
              <a:rPr lang="en-US" dirty="0">
                <a:solidFill>
                  <a:srgbClr val="1155CC"/>
                </a:solidFill>
                <a:latin typeface="Arial"/>
                <a:cs typeface="Arial"/>
                <a:hlinkClick r:id="rId4"/>
              </a:rPr>
              <a:t>https://snoopman.net.nz/2017/04/25/the-masonic-new-zealand-wars/</a:t>
            </a:r>
            <a:endParaRPr lang="en-US">
              <a:solidFill>
                <a:srgbClr val="1155CC"/>
              </a:solidFill>
              <a:latin typeface="Arial"/>
              <a:cs typeface="Arial"/>
            </a:endParaRPr>
          </a:p>
        </p:txBody>
      </p:sp>
      <p:pic>
        <p:nvPicPr>
          <p:cNvPr id="15" name="Picture 4" descr="Image result for octavius hadfield">
            <a:extLst>
              <a:ext uri="{FF2B5EF4-FFF2-40B4-BE49-F238E27FC236}">
                <a16:creationId xmlns:a16="http://schemas.microsoft.com/office/drawing/2014/main" id="{85789B90-BA77-4316-90FE-CA5E18E446D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97235" y="267825"/>
            <a:ext cx="2031564" cy="29461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text on a page&#10;&#10;Description automatically generated">
            <a:extLst>
              <a:ext uri="{FF2B5EF4-FFF2-40B4-BE49-F238E27FC236}">
                <a16:creationId xmlns:a16="http://schemas.microsoft.com/office/drawing/2014/main" id="{D749E2F3-48E6-4452-84B3-FE4039392F1A}"/>
              </a:ext>
            </a:extLst>
          </p:cNvPr>
          <p:cNvPicPr>
            <a:picLocks noChangeAspect="1"/>
          </p:cNvPicPr>
          <p:nvPr/>
        </p:nvPicPr>
        <p:blipFill>
          <a:blip r:embed="rId6"/>
          <a:stretch>
            <a:fillRect/>
          </a:stretch>
        </p:blipFill>
        <p:spPr>
          <a:xfrm>
            <a:off x="296779" y="3443538"/>
            <a:ext cx="4038600" cy="3219450"/>
          </a:xfrm>
          <a:prstGeom prst="rect">
            <a:avLst/>
          </a:prstGeom>
        </p:spPr>
      </p:pic>
    </p:spTree>
    <p:extLst>
      <p:ext uri="{BB962C8B-B14F-4D97-AF65-F5344CB8AC3E}">
        <p14:creationId xmlns:p14="http://schemas.microsoft.com/office/powerpoint/2010/main" val="184324368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A16D-8589-449F-A6A8-F60F5C9D3794}"/>
              </a:ext>
            </a:extLst>
          </p:cNvPr>
          <p:cNvSpPr>
            <a:spLocks noGrp="1"/>
          </p:cNvSpPr>
          <p:nvPr>
            <p:ph type="title"/>
          </p:nvPr>
        </p:nvSpPr>
        <p:spPr>
          <a:xfrm>
            <a:off x="581192" y="201337"/>
            <a:ext cx="11029616" cy="1065148"/>
          </a:xfrm>
        </p:spPr>
        <p:txBody>
          <a:bodyPr>
            <a:normAutofit/>
          </a:bodyPr>
          <a:lstStyle/>
          <a:p>
            <a:pPr algn="ctr"/>
            <a:r>
              <a:rPr lang="en-NZ" sz="2800" b="1" dirty="0">
                <a:solidFill>
                  <a:schemeClr val="accent1">
                    <a:lumMod val="75000"/>
                  </a:schemeClr>
                </a:solidFill>
              </a:rPr>
              <a:t>A changing New </a:t>
            </a:r>
            <a:r>
              <a:rPr lang="en-NZ" sz="2800" b="1" err="1">
                <a:solidFill>
                  <a:schemeClr val="accent1">
                    <a:lumMod val="75000"/>
                  </a:schemeClr>
                </a:solidFill>
              </a:rPr>
              <a:t>zealand</a:t>
            </a:r>
            <a:endParaRPr lang="en-NZ" sz="2800" b="1">
              <a:solidFill>
                <a:schemeClr val="accent1">
                  <a:lumMod val="75000"/>
                </a:schemeClr>
              </a:solidFill>
            </a:endParaRPr>
          </a:p>
        </p:txBody>
      </p:sp>
      <p:sp>
        <p:nvSpPr>
          <p:cNvPr id="3" name="Content Placeholder 2">
            <a:extLst>
              <a:ext uri="{FF2B5EF4-FFF2-40B4-BE49-F238E27FC236}">
                <a16:creationId xmlns:a16="http://schemas.microsoft.com/office/drawing/2014/main" id="{BBA8A50B-5200-4006-A950-CF3C3E698913}"/>
              </a:ext>
            </a:extLst>
          </p:cNvPr>
          <p:cNvSpPr>
            <a:spLocks noGrp="1"/>
          </p:cNvSpPr>
          <p:nvPr>
            <p:ph idx="1"/>
          </p:nvPr>
        </p:nvSpPr>
        <p:spPr>
          <a:xfrm>
            <a:off x="581192" y="1631278"/>
            <a:ext cx="11029615" cy="5223435"/>
          </a:xfrm>
        </p:spPr>
        <p:txBody>
          <a:bodyPr>
            <a:normAutofit fontScale="85000" lnSpcReduction="20000"/>
          </a:bodyPr>
          <a:lstStyle/>
          <a:p>
            <a:pPr marL="305435" indent="-305435"/>
            <a:r>
              <a:rPr lang="en-NZ" dirty="0">
                <a:solidFill>
                  <a:srgbClr val="222222"/>
                </a:solidFill>
                <a:latin typeface="Arial"/>
                <a:cs typeface="Arial"/>
              </a:rPr>
              <a:t>Did you know that a European settlement was established in Doubtful Sound in the south island in the 1790s and built the first sailing ship of European design, the "Providence".</a:t>
            </a:r>
            <a:endParaRPr lang="en-NZ" dirty="0">
              <a:solidFill>
                <a:srgbClr val="404040"/>
              </a:solidFill>
            </a:endParaRPr>
          </a:p>
          <a:p>
            <a:pPr marL="305435" indent="-305435"/>
            <a:r>
              <a:rPr lang="en-NZ" dirty="0">
                <a:solidFill>
                  <a:srgbClr val="222222"/>
                </a:solidFill>
                <a:latin typeface="Arial"/>
                <a:cs typeface="Arial"/>
              </a:rPr>
              <a:t>Before 1800 a chief &amp; his son had studied in Marsden's seminary in Sydney. By 1810 more </a:t>
            </a:r>
            <a:r>
              <a:rPr lang="en-NZ" dirty="0" err="1">
                <a:solidFill>
                  <a:srgbClr val="222222"/>
                </a:solidFill>
                <a:latin typeface="Arial"/>
                <a:cs typeface="Arial"/>
              </a:rPr>
              <a:t>Maori</a:t>
            </a:r>
            <a:r>
              <a:rPr lang="en-NZ" dirty="0">
                <a:solidFill>
                  <a:srgbClr val="222222"/>
                </a:solidFill>
                <a:latin typeface="Arial"/>
                <a:cs typeface="Arial"/>
              </a:rPr>
              <a:t> chiefs had travelled to Sydney and London, and two entire tribes in the north island had become Christians after their chiefs were converted on their travels overseas where they met Marsden in Sydney &amp; London.</a:t>
            </a:r>
            <a:br>
              <a:rPr lang="en-NZ" dirty="0">
                <a:solidFill>
                  <a:srgbClr val="222222"/>
                </a:solidFill>
                <a:latin typeface="Arial"/>
                <a:cs typeface="Arial"/>
              </a:rPr>
            </a:br>
            <a:r>
              <a:rPr lang="en-NZ" dirty="0">
                <a:solidFill>
                  <a:srgbClr val="222222"/>
                </a:solidFill>
                <a:latin typeface="Arial"/>
                <a:cs typeface="Arial"/>
              </a:rPr>
              <a:t>It was them who invited Marsden to give his famous 1st sermon in NZ in 1814, but he was preaching to the converted.</a:t>
            </a:r>
            <a:endParaRPr lang="en-NZ" dirty="0"/>
          </a:p>
          <a:p>
            <a:pPr marL="305435" indent="-305435"/>
            <a:r>
              <a:rPr lang="en-NZ" dirty="0">
                <a:solidFill>
                  <a:srgbClr val="222222"/>
                </a:solidFill>
                <a:latin typeface="Arial"/>
                <a:cs typeface="Arial"/>
              </a:rPr>
              <a:t>Mission stations and schools were established before 1820.</a:t>
            </a:r>
            <a:endParaRPr lang="en-NZ" dirty="0"/>
          </a:p>
          <a:p>
            <a:pPr marL="305435" indent="-305435"/>
            <a:r>
              <a:rPr lang="en-NZ" dirty="0">
                <a:solidFill>
                  <a:srgbClr val="222222"/>
                </a:solidFill>
                <a:latin typeface="Arial"/>
                <a:cs typeface="Arial"/>
              </a:rPr>
              <a:t>Several chiefs purchased sailing ships and started international trade with their own ships.</a:t>
            </a:r>
            <a:endParaRPr lang="en-NZ" dirty="0"/>
          </a:p>
          <a:p>
            <a:pPr marL="305435" indent="-305435"/>
            <a:r>
              <a:rPr lang="en-NZ" dirty="0">
                <a:solidFill>
                  <a:srgbClr val="222222"/>
                </a:solidFill>
                <a:latin typeface="Arial"/>
                <a:cs typeface="Arial"/>
              </a:rPr>
              <a:t>Commander Henry Williams of the royal navy arrived in 1822 to take over the missions. He set up missions and schools in the north island in the 1820s.</a:t>
            </a:r>
            <a:endParaRPr lang="en-NZ" dirty="0"/>
          </a:p>
          <a:p>
            <a:pPr marL="305435" indent="-305435"/>
            <a:r>
              <a:rPr lang="en-NZ" dirty="0">
                <a:solidFill>
                  <a:srgbClr val="222222"/>
                </a:solidFill>
                <a:latin typeface="Arial"/>
                <a:cs typeface="Arial"/>
              </a:rPr>
              <a:t>By 1830 there were printing presses producing bibles in </a:t>
            </a:r>
            <a:r>
              <a:rPr lang="en-NZ" dirty="0" err="1">
                <a:solidFill>
                  <a:srgbClr val="222222"/>
                </a:solidFill>
                <a:latin typeface="Arial"/>
                <a:cs typeface="Arial"/>
              </a:rPr>
              <a:t>Maori</a:t>
            </a:r>
            <a:r>
              <a:rPr lang="en-NZ" dirty="0">
                <a:solidFill>
                  <a:srgbClr val="222222"/>
                </a:solidFill>
                <a:latin typeface="Arial"/>
                <a:cs typeface="Arial"/>
              </a:rPr>
              <a:t>, and there was a regular </a:t>
            </a:r>
            <a:r>
              <a:rPr lang="en-NZ" dirty="0" err="1">
                <a:solidFill>
                  <a:srgbClr val="222222"/>
                </a:solidFill>
                <a:latin typeface="Arial"/>
                <a:cs typeface="Arial"/>
              </a:rPr>
              <a:t>Maori</a:t>
            </a:r>
            <a:r>
              <a:rPr lang="en-NZ" dirty="0">
                <a:solidFill>
                  <a:srgbClr val="222222"/>
                </a:solidFill>
                <a:latin typeface="Arial"/>
                <a:cs typeface="Arial"/>
              </a:rPr>
              <a:t> language newspaper.</a:t>
            </a:r>
            <a:endParaRPr lang="en-NZ" dirty="0"/>
          </a:p>
          <a:p>
            <a:pPr marL="305435" indent="-305435"/>
            <a:r>
              <a:rPr lang="en-NZ" dirty="0">
                <a:solidFill>
                  <a:srgbClr val="222222"/>
                </a:solidFill>
                <a:latin typeface="Arial"/>
                <a:cs typeface="Arial"/>
              </a:rPr>
              <a:t>Trade had increased to the point where one Waikato tribe had a fleet of 40 sailing ships and was trading with north and south America, Europe, England, Japan &amp; Australia.</a:t>
            </a:r>
            <a:endParaRPr lang="en-NZ" dirty="0"/>
          </a:p>
          <a:p>
            <a:pPr marL="305435" indent="-305435"/>
            <a:r>
              <a:rPr lang="en-NZ" dirty="0">
                <a:solidFill>
                  <a:srgbClr val="222222"/>
                </a:solidFill>
                <a:latin typeface="Arial"/>
                <a:cs typeface="Arial"/>
              </a:rPr>
              <a:t>Chiefs were sending their sons to overseas universities.</a:t>
            </a:r>
            <a:br>
              <a:rPr lang="en-NZ" dirty="0">
                <a:solidFill>
                  <a:srgbClr val="222222"/>
                </a:solidFill>
                <a:latin typeface="Arial"/>
                <a:cs typeface="Arial"/>
              </a:rPr>
            </a:br>
            <a:r>
              <a:rPr lang="en-NZ" dirty="0">
                <a:solidFill>
                  <a:srgbClr val="222222"/>
                </a:solidFill>
                <a:latin typeface="Arial"/>
                <a:cs typeface="Arial"/>
              </a:rPr>
              <a:t>Many chiefs dressed in European clothing and had European houses.</a:t>
            </a:r>
            <a:br>
              <a:rPr lang="en-NZ" dirty="0">
                <a:solidFill>
                  <a:srgbClr val="222222"/>
                </a:solidFill>
                <a:latin typeface="Arial"/>
                <a:cs typeface="Arial"/>
              </a:rPr>
            </a:br>
            <a:r>
              <a:rPr lang="en-NZ" dirty="0">
                <a:solidFill>
                  <a:srgbClr val="222222"/>
                </a:solidFill>
                <a:latin typeface="Arial"/>
                <a:cs typeface="Arial"/>
              </a:rPr>
              <a:t>All that was happening by or in the 1820s and early 30s.</a:t>
            </a:r>
            <a:endParaRPr lang="en-NZ" dirty="0"/>
          </a:p>
          <a:p>
            <a:pPr marL="305435" indent="-305435"/>
            <a:r>
              <a:rPr lang="en-NZ" dirty="0">
                <a:solidFill>
                  <a:srgbClr val="222222"/>
                </a:solidFill>
                <a:latin typeface="Arial"/>
                <a:cs typeface="Arial"/>
              </a:rPr>
              <a:t>In 1834 </a:t>
            </a:r>
            <a:r>
              <a:rPr lang="en-NZ" dirty="0" err="1">
                <a:solidFill>
                  <a:srgbClr val="222222"/>
                </a:solidFill>
                <a:latin typeface="Arial"/>
                <a:cs typeface="Arial"/>
              </a:rPr>
              <a:t>Maori</a:t>
            </a:r>
            <a:r>
              <a:rPr lang="en-NZ" dirty="0">
                <a:solidFill>
                  <a:srgbClr val="222222"/>
                </a:solidFill>
                <a:latin typeface="Arial"/>
                <a:cs typeface="Arial"/>
              </a:rPr>
              <a:t> selected a national flag and presented it to king William the 4th of England who happily recognised it. King William had just signed the abolition of slavery in the empire which his friends William Wilberforce &amp; James Busby had pushed for. All three had been involved in the establishment of the CMS (Christian Missionary Society)</a:t>
            </a:r>
            <a:endParaRPr lang="en-NZ" dirty="0"/>
          </a:p>
        </p:txBody>
      </p:sp>
      <p:sp>
        <p:nvSpPr>
          <p:cNvPr id="4" name="TextBox 3">
            <a:extLst>
              <a:ext uri="{FF2B5EF4-FFF2-40B4-BE49-F238E27FC236}">
                <a16:creationId xmlns:a16="http://schemas.microsoft.com/office/drawing/2014/main" id="{B87A8FBC-215C-4DEE-BD25-1796CB227765}"/>
              </a:ext>
            </a:extLst>
          </p:cNvPr>
          <p:cNvSpPr txBox="1"/>
          <p:nvPr/>
        </p:nvSpPr>
        <p:spPr>
          <a:xfrm>
            <a:off x="3502912" y="1266108"/>
            <a:ext cx="6777777" cy="369332"/>
          </a:xfrm>
          <a:prstGeom prst="rect">
            <a:avLst/>
          </a:prstGeom>
          <a:noFill/>
        </p:spPr>
        <p:txBody>
          <a:bodyPr wrap="square" lIns="91440" tIns="45720" rIns="91440" bIns="45720" rtlCol="0" anchor="t">
            <a:spAutoFit/>
          </a:bodyPr>
          <a:lstStyle/>
          <a:p>
            <a:r>
              <a:rPr lang="en-NZ" dirty="0"/>
              <a:t>A quick review of NZ between Cook &amp; The Treaty</a:t>
            </a:r>
          </a:p>
        </p:txBody>
      </p:sp>
    </p:spTree>
    <p:extLst>
      <p:ext uri="{BB962C8B-B14F-4D97-AF65-F5344CB8AC3E}">
        <p14:creationId xmlns:p14="http://schemas.microsoft.com/office/powerpoint/2010/main" val="30162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9A43B-5C49-27FE-F028-D743C199842A}"/>
              </a:ext>
            </a:extLst>
          </p:cNvPr>
          <p:cNvSpPr>
            <a:spLocks noGrp="1"/>
          </p:cNvSpPr>
          <p:nvPr>
            <p:ph type="title"/>
          </p:nvPr>
        </p:nvSpPr>
        <p:spPr>
          <a:xfrm>
            <a:off x="581192" y="702156"/>
            <a:ext cx="11029616" cy="475290"/>
          </a:xfrm>
        </p:spPr>
        <p:txBody>
          <a:bodyPr>
            <a:normAutofit fontScale="90000"/>
          </a:bodyPr>
          <a:lstStyle/>
          <a:p>
            <a:r>
              <a:rPr lang="en-GB" sz="1200" dirty="0"/>
              <a:t>Continued from previous page</a:t>
            </a:r>
            <a:br>
              <a:rPr lang="en-GB" sz="1200" dirty="0"/>
            </a:br>
            <a:br>
              <a:rPr lang="en-GB" dirty="0"/>
            </a:br>
            <a:r>
              <a:rPr lang="en-GB" dirty="0"/>
              <a:t>Have we Undervalued the work of Busby?</a:t>
            </a:r>
          </a:p>
        </p:txBody>
      </p:sp>
      <p:sp>
        <p:nvSpPr>
          <p:cNvPr id="4" name="Content Placeholder 3">
            <a:extLst>
              <a:ext uri="{FF2B5EF4-FFF2-40B4-BE49-F238E27FC236}">
                <a16:creationId xmlns:a16="http://schemas.microsoft.com/office/drawing/2014/main" id="{25C304B0-FD26-C4F1-BAFD-0716685FB7D3}"/>
              </a:ext>
            </a:extLst>
          </p:cNvPr>
          <p:cNvSpPr>
            <a:spLocks noGrp="1"/>
          </p:cNvSpPr>
          <p:nvPr>
            <p:ph idx="1"/>
          </p:nvPr>
        </p:nvSpPr>
        <p:spPr>
          <a:xfrm>
            <a:off x="581192" y="1489799"/>
            <a:ext cx="11029615" cy="5603809"/>
          </a:xfrm>
        </p:spPr>
        <p:txBody>
          <a:bodyPr vert="horz" lIns="91440" tIns="45720" rIns="91440" bIns="45720" rtlCol="0" anchor="ctr">
            <a:noAutofit/>
          </a:bodyPr>
          <a:lstStyle/>
          <a:p>
            <a:pPr marL="305435" indent="-305435"/>
            <a:r>
              <a:rPr lang="en-GB" b="1" dirty="0">
                <a:solidFill>
                  <a:srgbClr val="222222"/>
                </a:solidFill>
                <a:latin typeface="Arial"/>
                <a:cs typeface="Arial"/>
              </a:rPr>
              <a:t>Busby</a:t>
            </a:r>
            <a:r>
              <a:rPr lang="en-GB" dirty="0">
                <a:solidFill>
                  <a:srgbClr val="222222"/>
                </a:solidFill>
                <a:latin typeface="Arial"/>
                <a:cs typeface="Arial"/>
              </a:rPr>
              <a:t> asked for and was appointed to the role of </a:t>
            </a:r>
            <a:r>
              <a:rPr lang="en-GB" b="1" i="1" dirty="0">
                <a:solidFill>
                  <a:srgbClr val="222222"/>
                </a:solidFill>
                <a:latin typeface="Arial"/>
                <a:cs typeface="Arial"/>
              </a:rPr>
              <a:t>"Protector of the Aboriginal Peoples of Australia and NZ"</a:t>
            </a:r>
            <a:br>
              <a:rPr lang="en-GB" dirty="0">
                <a:latin typeface="Arial"/>
                <a:cs typeface="Arial"/>
              </a:rPr>
            </a:br>
            <a:r>
              <a:rPr lang="en-GB" dirty="0">
                <a:solidFill>
                  <a:srgbClr val="222222"/>
                </a:solidFill>
                <a:latin typeface="Arial"/>
                <a:cs typeface="Arial"/>
              </a:rPr>
              <a:t>He was based in Sydney for this role for some years &amp; was mentored by Marsden.</a:t>
            </a:r>
            <a:br>
              <a:rPr lang="en-GB" dirty="0">
                <a:latin typeface="Arial"/>
                <a:cs typeface="Arial"/>
              </a:rPr>
            </a:br>
            <a:r>
              <a:rPr lang="en-GB" dirty="0">
                <a:solidFill>
                  <a:srgbClr val="222222"/>
                </a:solidFill>
                <a:latin typeface="Arial"/>
                <a:cs typeface="Arial"/>
              </a:rPr>
              <a:t>When the opportunity arise </a:t>
            </a:r>
            <a:r>
              <a:rPr lang="en-GB" dirty="0" err="1">
                <a:solidFill>
                  <a:srgbClr val="222222"/>
                </a:solidFill>
                <a:latin typeface="Arial"/>
                <a:cs typeface="Arial"/>
              </a:rPr>
              <a:t>ti</a:t>
            </a:r>
            <a:r>
              <a:rPr lang="en-GB" dirty="0">
                <a:solidFill>
                  <a:srgbClr val="222222"/>
                </a:solidFill>
                <a:latin typeface="Arial"/>
                <a:cs typeface="Arial"/>
              </a:rPr>
              <a:t> become British Resident (consol) to NZ he jumped at the opportunity &amp; moved to NZ where he was mentored by Henry Williams.</a:t>
            </a:r>
            <a:endParaRPr lang="en-GB"/>
          </a:p>
          <a:p>
            <a:pPr marL="305435" indent="-305435"/>
            <a:r>
              <a:rPr lang="en-GB" dirty="0">
                <a:solidFill>
                  <a:srgbClr val="222222"/>
                </a:solidFill>
                <a:latin typeface="Arial"/>
                <a:cs typeface="Arial"/>
              </a:rPr>
              <a:t>In 1835 a group of Christian chiefs, (some of </a:t>
            </a:r>
            <a:r>
              <a:rPr lang="en-GB" dirty="0" err="1">
                <a:solidFill>
                  <a:srgbClr val="222222"/>
                </a:solidFill>
                <a:latin typeface="Arial"/>
                <a:cs typeface="Arial"/>
              </a:rPr>
              <a:t>then</a:t>
            </a:r>
            <a:r>
              <a:rPr lang="en-GB" dirty="0">
                <a:solidFill>
                  <a:srgbClr val="222222"/>
                </a:solidFill>
                <a:latin typeface="Arial"/>
                <a:cs typeface="Arial"/>
              </a:rPr>
              <a:t> 2nd or even 3td generation Christians) representative of all </a:t>
            </a:r>
            <a:r>
              <a:rPr lang="en-GB" dirty="0" err="1">
                <a:solidFill>
                  <a:srgbClr val="222222"/>
                </a:solidFill>
                <a:latin typeface="Arial"/>
                <a:cs typeface="Arial"/>
              </a:rPr>
              <a:t>Maori</a:t>
            </a:r>
            <a:r>
              <a:rPr lang="en-GB" dirty="0">
                <a:solidFill>
                  <a:srgbClr val="222222"/>
                </a:solidFill>
                <a:latin typeface="Arial"/>
                <a:cs typeface="Arial"/>
              </a:rPr>
              <a:t> in NZ,  working with Henry Williams and </a:t>
            </a:r>
            <a:r>
              <a:rPr lang="en-GB" b="1" dirty="0">
                <a:solidFill>
                  <a:srgbClr val="222222"/>
                </a:solidFill>
                <a:latin typeface="Arial"/>
                <a:cs typeface="Arial"/>
              </a:rPr>
              <a:t>James Busby</a:t>
            </a:r>
            <a:r>
              <a:rPr lang="en-GB" dirty="0">
                <a:solidFill>
                  <a:srgbClr val="222222"/>
                </a:solidFill>
                <a:latin typeface="Arial"/>
                <a:cs typeface="Arial"/>
              </a:rPr>
              <a:t>, developed and issued the NZ declaration of independence which established a federation of the united states of NZ (using the local word tribes to describe the states, but describing those tribes as comprising all those who come to settle in NZ.</a:t>
            </a:r>
            <a:br>
              <a:rPr lang="en-GB" dirty="0">
                <a:latin typeface="Arial"/>
                <a:cs typeface="Arial"/>
              </a:rPr>
            </a:br>
            <a:r>
              <a:rPr lang="en-GB" dirty="0">
                <a:solidFill>
                  <a:srgbClr val="222222"/>
                </a:solidFill>
                <a:latin typeface="Arial"/>
                <a:cs typeface="Arial"/>
              </a:rPr>
              <a:t>The US "union of states" concept was identified as the best fit for NZ where each tribe saw itself as independent. A Union of States allowed them to operate as a federation while retaining that individuality. The true genius though was that they included all settlers as well. Settlers could join existing tribes or form new ones. It was not a race based system.</a:t>
            </a:r>
            <a:endParaRPr lang="en-GB"/>
          </a:p>
          <a:p>
            <a:pPr marL="305435" indent="-305435"/>
            <a:r>
              <a:rPr lang="en-GB" dirty="0">
                <a:solidFill>
                  <a:srgbClr val="222222"/>
                </a:solidFill>
                <a:latin typeface="Arial"/>
                <a:cs typeface="Arial"/>
              </a:rPr>
              <a:t>This declaration was sent, </a:t>
            </a:r>
            <a:r>
              <a:rPr lang="en-GB" b="1" dirty="0">
                <a:solidFill>
                  <a:srgbClr val="222222"/>
                </a:solidFill>
                <a:latin typeface="Arial"/>
                <a:cs typeface="Arial"/>
              </a:rPr>
              <a:t>by</a:t>
            </a:r>
            <a:r>
              <a:rPr lang="en-GB" dirty="0">
                <a:solidFill>
                  <a:srgbClr val="222222"/>
                </a:solidFill>
                <a:latin typeface="Arial"/>
                <a:cs typeface="Arial"/>
              </a:rPr>
              <a:t> </a:t>
            </a:r>
            <a:r>
              <a:rPr lang="en-GB" b="1" dirty="0">
                <a:solidFill>
                  <a:srgbClr val="222222"/>
                </a:solidFill>
                <a:latin typeface="Arial"/>
                <a:cs typeface="Arial"/>
              </a:rPr>
              <a:t>Busby</a:t>
            </a:r>
            <a:r>
              <a:rPr lang="en-GB" dirty="0">
                <a:solidFill>
                  <a:srgbClr val="222222"/>
                </a:solidFill>
                <a:latin typeface="Arial"/>
                <a:cs typeface="Arial"/>
              </a:rPr>
              <a:t>, to many nations to recognise including France, the USA, and England.</a:t>
            </a:r>
            <a:br>
              <a:rPr lang="en-GB" dirty="0">
                <a:latin typeface="Arial"/>
                <a:cs typeface="Arial"/>
              </a:rPr>
            </a:br>
            <a:r>
              <a:rPr lang="en-GB" dirty="0">
                <a:solidFill>
                  <a:srgbClr val="222222"/>
                </a:solidFill>
                <a:latin typeface="Arial"/>
                <a:cs typeface="Arial"/>
              </a:rPr>
              <a:t>King William again very happily recognised this.</a:t>
            </a:r>
            <a:br>
              <a:rPr lang="en-GB" dirty="0">
                <a:latin typeface="Arial"/>
                <a:cs typeface="Arial"/>
              </a:rPr>
            </a:br>
            <a:r>
              <a:rPr lang="en-GB" dirty="0">
                <a:solidFill>
                  <a:srgbClr val="222222"/>
                </a:solidFill>
                <a:latin typeface="Arial"/>
                <a:cs typeface="Arial"/>
              </a:rPr>
              <a:t>As he signed it and placed his royal seal on it to confirm he recognised the already existing freedom, independence, and sovereignty of NZ, he stated "That will keep the snakes out"</a:t>
            </a:r>
            <a:br>
              <a:rPr lang="en-GB" dirty="0">
                <a:latin typeface="Arial"/>
                <a:cs typeface="Arial"/>
              </a:rPr>
            </a:br>
            <a:r>
              <a:rPr lang="en-GB" dirty="0">
                <a:solidFill>
                  <a:srgbClr val="222222"/>
                </a:solidFill>
                <a:latin typeface="Arial"/>
                <a:cs typeface="Arial"/>
              </a:rPr>
              <a:t>Its telling then that when the Masons sent Hobson to NZ to obtain sovereignty he first arrived on </a:t>
            </a:r>
            <a:r>
              <a:rPr lang="en-GB" i="1" dirty="0">
                <a:solidFill>
                  <a:srgbClr val="222222"/>
                </a:solidFill>
                <a:latin typeface="Arial"/>
                <a:cs typeface="Arial"/>
              </a:rPr>
              <a:t>HMS Rattlesnake</a:t>
            </a:r>
            <a:endParaRPr lang="en-GB" i="1" dirty="0"/>
          </a:p>
          <a:p>
            <a:pPr marL="305435" indent="-305435"/>
            <a:endParaRPr lang="en-GB" sz="1100" dirty="0">
              <a:solidFill>
                <a:srgbClr val="222222"/>
              </a:solidFill>
              <a:latin typeface="Arial"/>
              <a:cs typeface="Arial"/>
            </a:endParaRPr>
          </a:p>
          <a:p>
            <a:pPr marL="305435" indent="-305435"/>
            <a:endParaRPr lang="en-GB" sz="1100" dirty="0"/>
          </a:p>
        </p:txBody>
      </p:sp>
    </p:spTree>
    <p:extLst>
      <p:ext uri="{BB962C8B-B14F-4D97-AF65-F5344CB8AC3E}">
        <p14:creationId xmlns:p14="http://schemas.microsoft.com/office/powerpoint/2010/main" val="4095921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78D7-E5F5-3A53-EAA3-10523A8D95E3}"/>
              </a:ext>
            </a:extLst>
          </p:cNvPr>
          <p:cNvSpPr>
            <a:spLocks noGrp="1"/>
          </p:cNvSpPr>
          <p:nvPr>
            <p:ph type="title"/>
          </p:nvPr>
        </p:nvSpPr>
        <p:spPr>
          <a:xfrm>
            <a:off x="462439" y="138077"/>
            <a:ext cx="11029616" cy="753292"/>
          </a:xfrm>
        </p:spPr>
        <p:txBody>
          <a:bodyPr/>
          <a:lstStyle/>
          <a:p>
            <a:r>
              <a:rPr lang="en-GB" sz="1100" dirty="0">
                <a:ea typeface="+mj-lt"/>
                <a:cs typeface="+mj-lt"/>
              </a:rPr>
              <a:t>CONTINUED FROM PREVIOUS PAGE</a:t>
            </a:r>
            <a:br>
              <a:rPr lang="en-GB" sz="1100" dirty="0">
                <a:ea typeface="+mj-lt"/>
                <a:cs typeface="+mj-lt"/>
              </a:rPr>
            </a:br>
            <a:br>
              <a:rPr lang="en-GB" sz="1100" dirty="0">
                <a:ea typeface="+mj-lt"/>
                <a:cs typeface="+mj-lt"/>
              </a:rPr>
            </a:br>
            <a:r>
              <a:rPr lang="en-GB" sz="1800" b="1" dirty="0">
                <a:ea typeface="+mj-lt"/>
                <a:cs typeface="+mj-lt"/>
              </a:rPr>
              <a:t>The errors of the treaty</a:t>
            </a:r>
            <a:endParaRPr lang="en-US" sz="1800" b="1" dirty="0"/>
          </a:p>
        </p:txBody>
      </p:sp>
      <p:sp>
        <p:nvSpPr>
          <p:cNvPr id="3" name="Content Placeholder 2">
            <a:extLst>
              <a:ext uri="{FF2B5EF4-FFF2-40B4-BE49-F238E27FC236}">
                <a16:creationId xmlns:a16="http://schemas.microsoft.com/office/drawing/2014/main" id="{D154AD6B-18FF-B32A-2F2A-1BA783CF6DCA}"/>
              </a:ext>
            </a:extLst>
          </p:cNvPr>
          <p:cNvSpPr>
            <a:spLocks noGrp="1"/>
          </p:cNvSpPr>
          <p:nvPr>
            <p:ph idx="1"/>
          </p:nvPr>
        </p:nvSpPr>
        <p:spPr>
          <a:xfrm>
            <a:off x="581192" y="1291877"/>
            <a:ext cx="11029615" cy="5564226"/>
          </a:xfrm>
        </p:spPr>
        <p:txBody>
          <a:bodyPr>
            <a:normAutofit fontScale="85000" lnSpcReduction="10000"/>
          </a:bodyPr>
          <a:lstStyle/>
          <a:p>
            <a:pPr marL="305435" indent="-305435"/>
            <a:r>
              <a:rPr lang="en-GB" b="1" dirty="0">
                <a:solidFill>
                  <a:srgbClr val="222222"/>
                </a:solidFill>
                <a:latin typeface="Arial"/>
                <a:cs typeface="Arial"/>
              </a:rPr>
              <a:t>When "Rattlesnake" Hobson presented the treaty he made several critical mistakes</a:t>
            </a:r>
            <a:endParaRPr lang="en-GB" b="1" dirty="0"/>
          </a:p>
          <a:p>
            <a:pPr marL="305435" indent="-305435"/>
            <a:r>
              <a:rPr lang="en-GB" dirty="0">
                <a:solidFill>
                  <a:srgbClr val="222222"/>
                </a:solidFill>
                <a:latin typeface="Arial"/>
                <a:cs typeface="Arial"/>
              </a:rPr>
              <a:t>1) he failed to understand that  international law states that local language takes precedence in treaty and contract. The English version, and any drafts, are scrap paper. Only the </a:t>
            </a:r>
            <a:r>
              <a:rPr lang="en-GB" dirty="0" err="1">
                <a:solidFill>
                  <a:srgbClr val="222222"/>
                </a:solidFill>
                <a:latin typeface="Arial"/>
                <a:cs typeface="Arial"/>
              </a:rPr>
              <a:t>te</a:t>
            </a:r>
            <a:r>
              <a:rPr lang="en-GB" dirty="0">
                <a:solidFill>
                  <a:srgbClr val="222222"/>
                </a:solidFill>
                <a:latin typeface="Arial"/>
                <a:cs typeface="Arial"/>
              </a:rPr>
              <a:t> </a:t>
            </a:r>
            <a:r>
              <a:rPr lang="en-GB" dirty="0" err="1">
                <a:solidFill>
                  <a:srgbClr val="222222"/>
                </a:solidFill>
                <a:latin typeface="Arial"/>
                <a:cs typeface="Arial"/>
              </a:rPr>
              <a:t>reo</a:t>
            </a:r>
            <a:r>
              <a:rPr lang="en-GB" dirty="0">
                <a:solidFill>
                  <a:srgbClr val="222222"/>
                </a:solidFill>
                <a:latin typeface="Arial"/>
                <a:cs typeface="Arial"/>
              </a:rPr>
              <a:t> version has legal standing.</a:t>
            </a:r>
            <a:endParaRPr lang="en-GB" dirty="0"/>
          </a:p>
          <a:p>
            <a:pPr marL="305435" indent="-305435"/>
            <a:r>
              <a:rPr lang="en-GB" dirty="0">
                <a:solidFill>
                  <a:srgbClr val="222222"/>
                </a:solidFill>
                <a:latin typeface="Arial"/>
                <a:cs typeface="Arial"/>
              </a:rPr>
              <a:t>2) both versions stated that </a:t>
            </a:r>
            <a:r>
              <a:rPr lang="en-GB" b="1" dirty="0">
                <a:solidFill>
                  <a:srgbClr val="222222"/>
                </a:solidFill>
                <a:latin typeface="Arial"/>
                <a:cs typeface="Arial"/>
              </a:rPr>
              <a:t>the crown would only have the job of controlling </a:t>
            </a:r>
            <a:r>
              <a:rPr lang="en-GB" b="1" i="1" dirty="0">
                <a:solidFill>
                  <a:srgbClr val="FF0000"/>
                </a:solidFill>
                <a:latin typeface="Arial"/>
                <a:cs typeface="Arial"/>
              </a:rPr>
              <a:t>"British Subjects"</a:t>
            </a:r>
            <a:r>
              <a:rPr lang="en-GB" b="1" i="1" dirty="0">
                <a:solidFill>
                  <a:srgbClr val="222222"/>
                </a:solidFill>
                <a:latin typeface="Arial"/>
                <a:cs typeface="Arial"/>
              </a:rPr>
              <a:t>.</a:t>
            </a:r>
            <a:br>
              <a:rPr lang="en-GB" dirty="0">
                <a:solidFill>
                  <a:srgbClr val="222222"/>
                </a:solidFill>
                <a:latin typeface="Arial"/>
                <a:cs typeface="Arial"/>
              </a:rPr>
            </a:br>
            <a:r>
              <a:rPr lang="en-GB" dirty="0">
                <a:solidFill>
                  <a:srgbClr val="222222"/>
                </a:solidFill>
                <a:latin typeface="Arial"/>
                <a:cs typeface="Arial"/>
              </a:rPr>
              <a:t>International law dictates that definitions in law at the time of signing must remain the only application of terminology in a treaty or contract.</a:t>
            </a:r>
            <a:br>
              <a:rPr lang="en-GB" dirty="0">
                <a:solidFill>
                  <a:srgbClr val="222222"/>
                </a:solidFill>
                <a:latin typeface="Arial"/>
                <a:cs typeface="Arial"/>
              </a:rPr>
            </a:br>
            <a:r>
              <a:rPr lang="en-GB" b="1" dirty="0">
                <a:solidFill>
                  <a:srgbClr val="FF0000"/>
                </a:solidFill>
                <a:latin typeface="Arial"/>
                <a:cs typeface="Arial"/>
              </a:rPr>
              <a:t>In 1840 the definition of a British subject was a person born in England.</a:t>
            </a:r>
            <a:br>
              <a:rPr lang="en-GB" dirty="0">
                <a:solidFill>
                  <a:srgbClr val="222222"/>
                </a:solidFill>
                <a:latin typeface="Arial"/>
                <a:cs typeface="Arial"/>
              </a:rPr>
            </a:br>
            <a:r>
              <a:rPr lang="en-GB" dirty="0">
                <a:solidFill>
                  <a:srgbClr val="222222"/>
                </a:solidFill>
                <a:latin typeface="Arial"/>
                <a:cs typeface="Arial"/>
              </a:rPr>
              <a:t>Additionally, copies of diaries, letters, &amp; speeches, show that the chiefs believed they had made it clear to the crown that they were only granting the crown the right to police misbehaving British born people. This has been confirmed as correct by crown law.</a:t>
            </a:r>
            <a:endParaRPr lang="en-GB" dirty="0"/>
          </a:p>
          <a:p>
            <a:pPr marL="305435" indent="-305435"/>
            <a:r>
              <a:rPr lang="en-GB" dirty="0">
                <a:solidFill>
                  <a:srgbClr val="222222"/>
                </a:solidFill>
                <a:latin typeface="Arial"/>
                <a:cs typeface="Arial"/>
              </a:rPr>
              <a:t>3) only a few chiefs signed the English version, and most of them also signed the </a:t>
            </a:r>
            <a:r>
              <a:rPr lang="en-GB" dirty="0" err="1">
                <a:solidFill>
                  <a:srgbClr val="222222"/>
                </a:solidFill>
                <a:latin typeface="Arial"/>
                <a:cs typeface="Arial"/>
              </a:rPr>
              <a:t>Te</a:t>
            </a:r>
            <a:r>
              <a:rPr lang="en-GB" dirty="0">
                <a:solidFill>
                  <a:srgbClr val="222222"/>
                </a:solidFill>
                <a:latin typeface="Arial"/>
                <a:cs typeface="Arial"/>
              </a:rPr>
              <a:t> Reo version. 535 </a:t>
            </a:r>
            <a:r>
              <a:rPr lang="en-GB" b="1" dirty="0">
                <a:solidFill>
                  <a:srgbClr val="222222"/>
                </a:solidFill>
                <a:latin typeface="Arial"/>
                <a:cs typeface="Arial"/>
              </a:rPr>
              <a:t>only</a:t>
            </a:r>
            <a:r>
              <a:rPr lang="en-GB" dirty="0">
                <a:solidFill>
                  <a:srgbClr val="222222"/>
                </a:solidFill>
                <a:latin typeface="Arial"/>
                <a:cs typeface="Arial"/>
              </a:rPr>
              <a:t> signed the </a:t>
            </a:r>
            <a:r>
              <a:rPr lang="en-GB" dirty="0" err="1">
                <a:solidFill>
                  <a:srgbClr val="222222"/>
                </a:solidFill>
                <a:latin typeface="Arial"/>
                <a:cs typeface="Arial"/>
              </a:rPr>
              <a:t>Te</a:t>
            </a:r>
            <a:r>
              <a:rPr lang="en-GB" dirty="0">
                <a:solidFill>
                  <a:srgbClr val="222222"/>
                </a:solidFill>
                <a:latin typeface="Arial"/>
                <a:cs typeface="Arial"/>
              </a:rPr>
              <a:t> Reo version which guaranteed sovereignty stayed with the federation of the United States (Tribes) of NZ.</a:t>
            </a:r>
            <a:endParaRPr lang="en-GB" dirty="0"/>
          </a:p>
          <a:p>
            <a:pPr marL="305435" indent="-305435"/>
            <a:r>
              <a:rPr lang="en-GB" dirty="0">
                <a:solidFill>
                  <a:srgbClr val="222222"/>
                </a:solidFill>
                <a:latin typeface="Arial"/>
                <a:cs typeface="Arial"/>
              </a:rPr>
              <a:t>As Henry Williams travelled NZ getting Chiefs who hadn't attended Waitangi to sign the Treaty he ensured they only signed the </a:t>
            </a:r>
            <a:r>
              <a:rPr lang="en-GB" dirty="0" err="1">
                <a:solidFill>
                  <a:srgbClr val="222222"/>
                </a:solidFill>
                <a:latin typeface="Arial"/>
                <a:cs typeface="Arial"/>
              </a:rPr>
              <a:t>Te</a:t>
            </a:r>
            <a:r>
              <a:rPr lang="en-GB" dirty="0">
                <a:solidFill>
                  <a:srgbClr val="222222"/>
                </a:solidFill>
                <a:latin typeface="Arial"/>
                <a:cs typeface="Arial"/>
              </a:rPr>
              <a:t> Reo version.</a:t>
            </a:r>
          </a:p>
          <a:p>
            <a:pPr marL="305435" indent="-305435"/>
            <a:r>
              <a:rPr lang="en-GB" dirty="0">
                <a:solidFill>
                  <a:srgbClr val="222222"/>
                </a:solidFill>
                <a:latin typeface="Arial"/>
                <a:cs typeface="Arial"/>
              </a:rPr>
              <a:t>When the English parliament realised they had been outwitted by Henry Williams they didn't even bother to ratify the treaty. It never received royal assent and </a:t>
            </a:r>
            <a:r>
              <a:rPr lang="en-GB" b="1" dirty="0">
                <a:solidFill>
                  <a:srgbClr val="FF0000"/>
                </a:solidFill>
                <a:latin typeface="Arial"/>
                <a:cs typeface="Arial"/>
              </a:rPr>
              <a:t>has never become law anywhere</a:t>
            </a:r>
            <a:r>
              <a:rPr lang="en-GB" dirty="0">
                <a:solidFill>
                  <a:srgbClr val="222222"/>
                </a:solidFill>
                <a:latin typeface="Arial"/>
                <a:cs typeface="Arial"/>
              </a:rPr>
              <a:t>.</a:t>
            </a:r>
            <a:endParaRPr lang="en-GB" dirty="0"/>
          </a:p>
          <a:p>
            <a:pPr marL="305435" indent="-305435"/>
            <a:r>
              <a:rPr lang="en-GB" dirty="0">
                <a:solidFill>
                  <a:srgbClr val="222222"/>
                </a:solidFill>
                <a:latin typeface="Arial"/>
                <a:cs typeface="Arial"/>
              </a:rPr>
              <a:t>Instead Hobson and the Crown set out to miseducate the people of NZ into thinking the English version was law.</a:t>
            </a:r>
            <a:endParaRPr lang="en-GB" dirty="0"/>
          </a:p>
          <a:p>
            <a:pPr marL="305435" indent="-305435"/>
            <a:r>
              <a:rPr lang="en-GB" dirty="0">
                <a:solidFill>
                  <a:srgbClr val="222222"/>
                </a:solidFill>
                <a:latin typeface="Arial"/>
                <a:cs typeface="Arial"/>
              </a:rPr>
              <a:t>When </a:t>
            </a:r>
            <a:r>
              <a:rPr lang="en-GB" dirty="0" err="1">
                <a:solidFill>
                  <a:srgbClr val="222222"/>
                </a:solidFill>
                <a:latin typeface="Arial"/>
                <a:cs typeface="Arial"/>
              </a:rPr>
              <a:t>Maori</a:t>
            </a:r>
            <a:r>
              <a:rPr lang="en-GB" dirty="0">
                <a:solidFill>
                  <a:srgbClr val="222222"/>
                </a:solidFill>
                <a:latin typeface="Arial"/>
                <a:cs typeface="Arial"/>
              </a:rPr>
              <a:t> realised the crown was not following the law they sent multiple deputations to England. Sadly however the young German queen was firmly under the control of the masons and their controllers, the Rothschilds. She perpetuated the lie that the English version was law.</a:t>
            </a:r>
            <a:endParaRPr lang="en-GB" dirty="0"/>
          </a:p>
          <a:p>
            <a:pPr marL="305435" indent="-305435"/>
            <a:endParaRPr lang="en-GB" dirty="0"/>
          </a:p>
        </p:txBody>
      </p:sp>
    </p:spTree>
    <p:extLst>
      <p:ext uri="{BB962C8B-B14F-4D97-AF65-F5344CB8AC3E}">
        <p14:creationId xmlns:p14="http://schemas.microsoft.com/office/powerpoint/2010/main" val="308466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7D5F-3FA5-D29E-A976-15BD672E3827}"/>
              </a:ext>
            </a:extLst>
          </p:cNvPr>
          <p:cNvSpPr>
            <a:spLocks noGrp="1"/>
          </p:cNvSpPr>
          <p:nvPr>
            <p:ph type="title"/>
          </p:nvPr>
        </p:nvSpPr>
        <p:spPr>
          <a:xfrm>
            <a:off x="581192" y="702156"/>
            <a:ext cx="11029616" cy="481149"/>
          </a:xfrm>
        </p:spPr>
        <p:txBody>
          <a:bodyPr/>
          <a:lstStyle/>
          <a:p>
            <a:r>
              <a:rPr lang="en-GB" dirty="0"/>
              <a:t>How did the crown get away with it all?</a:t>
            </a:r>
          </a:p>
        </p:txBody>
      </p:sp>
      <p:sp>
        <p:nvSpPr>
          <p:cNvPr id="3" name="Content Placeholder 2">
            <a:extLst>
              <a:ext uri="{FF2B5EF4-FFF2-40B4-BE49-F238E27FC236}">
                <a16:creationId xmlns:a16="http://schemas.microsoft.com/office/drawing/2014/main" id="{860D6862-032A-12DD-EC69-8B7B08BB5359}"/>
              </a:ext>
            </a:extLst>
          </p:cNvPr>
          <p:cNvSpPr>
            <a:spLocks noGrp="1"/>
          </p:cNvSpPr>
          <p:nvPr>
            <p:ph idx="1"/>
          </p:nvPr>
        </p:nvSpPr>
        <p:spPr>
          <a:xfrm>
            <a:off x="581192" y="1261364"/>
            <a:ext cx="11029615" cy="4713986"/>
          </a:xfrm>
        </p:spPr>
        <p:txBody>
          <a:bodyPr/>
          <a:lstStyle/>
          <a:p>
            <a:pPr marL="0" indent="0">
              <a:buNone/>
            </a:pPr>
            <a:r>
              <a:rPr lang="en-GB" dirty="0"/>
              <a:t>1. The ability to pull off such great travesties of law traces back to King George the 3</a:t>
            </a:r>
            <a:r>
              <a:rPr lang="en-GB" baseline="30000" dirty="0"/>
              <a:t>rd</a:t>
            </a:r>
            <a:r>
              <a:rPr lang="en-GB" dirty="0"/>
              <a:t> who either wittingly or through misguidance passed a law which means that the Crown can pass laws without having to go through parliament. </a:t>
            </a:r>
          </a:p>
          <a:p>
            <a:pPr marL="0" indent="0">
              <a:buNone/>
            </a:pPr>
            <a:r>
              <a:rPr lang="en-GB" dirty="0"/>
              <a:t>2. George the 3rd wasn’t unfriendly to indigenous people tho: </a:t>
            </a:r>
            <a:r>
              <a:rPr lang="en-US" dirty="0"/>
              <a:t>the Royal Proclamation of 1763 placed a limit upon the westward expansion of the American colonies and created an Indian reserve (over ½ of what is now the USA). The Proclamation aimed to divert colonial expansion to the north (to Nova Scotia) and to the south (Florida), and protect the British fur trade with the Indians (thus retaining a source of wealth for the local people). </a:t>
            </a:r>
          </a:p>
          <a:p>
            <a:pPr marL="0" indent="0">
              <a:buNone/>
            </a:pPr>
            <a:r>
              <a:rPr lang="en-US" dirty="0"/>
              <a:t>3. He also wrote papers against slavery &amp; refused to ever invest in any company that supported it. He was restricted from abolishing slavery by the East India Co (Rothschilds/Masons)</a:t>
            </a:r>
          </a:p>
          <a:p>
            <a:pPr marL="0" indent="0">
              <a:buNone/>
            </a:pPr>
            <a:r>
              <a:rPr lang="en-US" dirty="0"/>
              <a:t>4. His grandson, George the 4</a:t>
            </a:r>
            <a:r>
              <a:rPr lang="en-US" baseline="30000" dirty="0"/>
              <a:t>th</a:t>
            </a:r>
            <a:r>
              <a:rPr lang="en-US" dirty="0"/>
              <a:t> suffered occasional bouts on insanity which gave Parliament the opportunity to set a precedent in law allowing them to Grant Royal Assent without knowledge or involvement of the Crown. This is particularly dangerous for NZ.</a:t>
            </a:r>
          </a:p>
          <a:p>
            <a:pPr marL="0" indent="0">
              <a:buNone/>
            </a:pPr>
            <a:r>
              <a:rPr lang="en-US" dirty="0"/>
              <a:t>5. Items 1 &amp; 4 above are tools both Crown &amp; Parliament can use to get around law &amp;/or make laws they shouldn’t. </a:t>
            </a:r>
          </a:p>
          <a:p>
            <a:pPr marL="0" indent="0">
              <a:buNone/>
            </a:pPr>
            <a:endParaRPr lang="en-GB" dirty="0"/>
          </a:p>
        </p:txBody>
      </p:sp>
    </p:spTree>
    <p:extLst>
      <p:ext uri="{BB962C8B-B14F-4D97-AF65-F5344CB8AC3E}">
        <p14:creationId xmlns:p14="http://schemas.microsoft.com/office/powerpoint/2010/main" val="411111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akopa Te Ata o Tu - Lindauer Online">
            <a:extLst>
              <a:ext uri="{FF2B5EF4-FFF2-40B4-BE49-F238E27FC236}">
                <a16:creationId xmlns:a16="http://schemas.microsoft.com/office/drawing/2014/main" id="{5B59719E-3469-4F89-AC92-A5CE903DCC6D}"/>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0409" b="1253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977951-25FD-4BFB-92C1-DF8AC87101C1}"/>
              </a:ext>
            </a:extLst>
          </p:cNvPr>
          <p:cNvSpPr>
            <a:spLocks noGrp="1"/>
          </p:cNvSpPr>
          <p:nvPr>
            <p:ph type="title"/>
          </p:nvPr>
        </p:nvSpPr>
        <p:spPr>
          <a:xfrm>
            <a:off x="965199" y="-75231"/>
            <a:ext cx="10144260" cy="1013800"/>
          </a:xfrm>
        </p:spPr>
        <p:txBody>
          <a:bodyPr>
            <a:normAutofit/>
          </a:bodyPr>
          <a:lstStyle/>
          <a:p>
            <a:r>
              <a:rPr lang="en-NZ" sz="2800" b="1" dirty="0">
                <a:solidFill>
                  <a:schemeClr val="tx1"/>
                </a:solidFill>
              </a:rPr>
              <a:t>God claimed </a:t>
            </a:r>
            <a:r>
              <a:rPr lang="en-NZ" sz="2800" b="1" err="1">
                <a:solidFill>
                  <a:schemeClr val="tx1"/>
                </a:solidFill>
              </a:rPr>
              <a:t>nz</a:t>
            </a:r>
            <a:r>
              <a:rPr lang="en-NZ" sz="2800" b="1" dirty="0">
                <a:solidFill>
                  <a:schemeClr val="tx1"/>
                </a:solidFill>
              </a:rPr>
              <a:t> as His &amp; nothing can change that!</a:t>
            </a:r>
          </a:p>
        </p:txBody>
      </p:sp>
      <p:sp>
        <p:nvSpPr>
          <p:cNvPr id="3" name="Content Placeholder 2">
            <a:extLst>
              <a:ext uri="{FF2B5EF4-FFF2-40B4-BE49-F238E27FC236}">
                <a16:creationId xmlns:a16="http://schemas.microsoft.com/office/drawing/2014/main" id="{31B04791-4708-4B5F-BE61-53067F1B8FFC}"/>
              </a:ext>
            </a:extLst>
          </p:cNvPr>
          <p:cNvSpPr>
            <a:spLocks noGrp="1"/>
          </p:cNvSpPr>
          <p:nvPr>
            <p:ph idx="1"/>
          </p:nvPr>
        </p:nvSpPr>
        <p:spPr>
          <a:xfrm>
            <a:off x="965199" y="2822524"/>
            <a:ext cx="10261602" cy="3499286"/>
          </a:xfrm>
        </p:spPr>
        <p:txBody>
          <a:bodyPr>
            <a:normAutofit fontScale="40000" lnSpcReduction="20000"/>
          </a:bodyPr>
          <a:lstStyle/>
          <a:p>
            <a:pPr marL="0" indent="0">
              <a:buNone/>
            </a:pPr>
            <a:r>
              <a:rPr lang="en-NZ" sz="8000" dirty="0"/>
              <a:t>For the people of Nu </a:t>
            </a:r>
            <a:r>
              <a:rPr lang="en-NZ" sz="8000" err="1"/>
              <a:t>Tireni</a:t>
            </a:r>
            <a:r>
              <a:rPr lang="en-NZ" sz="8000" dirty="0"/>
              <a:t> New Zealand the 1840s onwards looked like a </a:t>
            </a:r>
            <a:r>
              <a:rPr lang="en-NZ" sz="8000" b="1"/>
              <a:t>total nightmare.</a:t>
            </a:r>
            <a:endParaRPr lang="en-US"/>
          </a:p>
          <a:p>
            <a:pPr marL="0" indent="0">
              <a:buNone/>
            </a:pPr>
            <a:endParaRPr lang="en-NZ" sz="8000" b="1" dirty="0"/>
          </a:p>
          <a:p>
            <a:pPr marL="0" indent="0">
              <a:buNone/>
            </a:pPr>
            <a:endParaRPr lang="en-NZ" sz="8000" b="1" dirty="0"/>
          </a:p>
          <a:p>
            <a:pPr marL="0" indent="0" algn="ctr">
              <a:buNone/>
            </a:pPr>
            <a:r>
              <a:rPr lang="en-NZ" sz="8000" b="1" i="1" dirty="0"/>
              <a:t>But God has always had a plan for this nation!</a:t>
            </a:r>
          </a:p>
          <a:p>
            <a:pPr marL="305435" indent="-305435"/>
            <a:endParaRPr lang="en-NZ" dirty="0"/>
          </a:p>
        </p:txBody>
      </p:sp>
      <p:sp>
        <p:nvSpPr>
          <p:cNvPr id="4" name="TextBox 3">
            <a:extLst>
              <a:ext uri="{FF2B5EF4-FFF2-40B4-BE49-F238E27FC236}">
                <a16:creationId xmlns:a16="http://schemas.microsoft.com/office/drawing/2014/main" id="{A7497F52-0F28-4B41-9063-AACEA87338EF}"/>
              </a:ext>
            </a:extLst>
          </p:cNvPr>
          <p:cNvSpPr txBox="1"/>
          <p:nvPr/>
        </p:nvSpPr>
        <p:spPr>
          <a:xfrm>
            <a:off x="965199" y="1057327"/>
            <a:ext cx="10144260" cy="369332"/>
          </a:xfrm>
          <a:prstGeom prst="rect">
            <a:avLst/>
          </a:prstGeom>
          <a:noFill/>
        </p:spPr>
        <p:txBody>
          <a:bodyPr wrap="square" rtlCol="0">
            <a:spAutoFit/>
          </a:bodyPr>
          <a:lstStyle/>
          <a:p>
            <a:pPr>
              <a:spcAft>
                <a:spcPts val="600"/>
              </a:spcAft>
            </a:pPr>
            <a:r>
              <a:rPr lang="en-NZ" dirty="0"/>
              <a:t>Sometimes while God is still at work it looks like a nightmare because we can’t see the destination.</a:t>
            </a:r>
          </a:p>
        </p:txBody>
      </p:sp>
    </p:spTree>
    <p:extLst>
      <p:ext uri="{BB962C8B-B14F-4D97-AF65-F5344CB8AC3E}">
        <p14:creationId xmlns:p14="http://schemas.microsoft.com/office/powerpoint/2010/main" val="33402600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BF108-3C4D-4AB8-9F83-6069337F62A0}"/>
              </a:ext>
            </a:extLst>
          </p:cNvPr>
          <p:cNvSpPr>
            <a:spLocks noGrp="1"/>
          </p:cNvSpPr>
          <p:nvPr>
            <p:ph type="title"/>
          </p:nvPr>
        </p:nvSpPr>
        <p:spPr>
          <a:xfrm>
            <a:off x="959157" y="1113764"/>
            <a:ext cx="3269749" cy="4624327"/>
          </a:xfrm>
        </p:spPr>
        <p:txBody>
          <a:bodyPr anchor="ctr">
            <a:normAutofit/>
          </a:bodyPr>
          <a:lstStyle/>
          <a:p>
            <a:r>
              <a:rPr lang="en-NZ" dirty="0">
                <a:solidFill>
                  <a:srgbClr val="FFC000"/>
                </a:solidFill>
              </a:rPr>
              <a:t>What </a:t>
            </a:r>
            <a:br>
              <a:rPr lang="en-NZ" dirty="0">
                <a:solidFill>
                  <a:srgbClr val="FFC000"/>
                </a:solidFill>
              </a:rPr>
            </a:br>
            <a:r>
              <a:rPr lang="en-NZ" dirty="0">
                <a:solidFill>
                  <a:srgbClr val="FFC000"/>
                </a:solidFill>
              </a:rPr>
              <a:t>is </a:t>
            </a:r>
            <a:br>
              <a:rPr lang="en-NZ" dirty="0">
                <a:solidFill>
                  <a:srgbClr val="FFC000"/>
                </a:solidFill>
              </a:rPr>
            </a:br>
            <a:r>
              <a:rPr lang="en-NZ" dirty="0">
                <a:solidFill>
                  <a:srgbClr val="FFC000"/>
                </a:solidFill>
              </a:rPr>
              <a:t>history</a:t>
            </a:r>
            <a:r>
              <a:rPr lang="en-NZ" dirty="0">
                <a:solidFill>
                  <a:srgbClr val="FFFFFF"/>
                </a:solidFill>
              </a:rPr>
              <a:t>?</a:t>
            </a:r>
            <a:br>
              <a:rPr lang="en-NZ" dirty="0">
                <a:solidFill>
                  <a:srgbClr val="FFFFFF"/>
                </a:solidFill>
              </a:rPr>
            </a:br>
            <a:br>
              <a:rPr lang="en-NZ" dirty="0"/>
            </a:br>
            <a:r>
              <a:rPr lang="en-NZ" dirty="0">
                <a:solidFill>
                  <a:srgbClr val="92D050"/>
                </a:solidFill>
              </a:rPr>
              <a:t>Who decides what is taught</a:t>
            </a:r>
            <a:r>
              <a:rPr lang="en-NZ" dirty="0">
                <a:solidFill>
                  <a:srgbClr val="FFFFFF"/>
                </a:solidFill>
              </a:rPr>
              <a:t>?</a:t>
            </a:r>
            <a:br>
              <a:rPr lang="en-NZ" dirty="0">
                <a:solidFill>
                  <a:srgbClr val="FFFFFF"/>
                </a:solidFill>
              </a:rPr>
            </a:br>
            <a:br>
              <a:rPr lang="en-NZ" dirty="0">
                <a:solidFill>
                  <a:srgbClr val="FFFFFF"/>
                </a:solidFill>
              </a:rPr>
            </a:br>
            <a:r>
              <a:rPr lang="en-NZ" dirty="0">
                <a:solidFill>
                  <a:srgbClr val="00B0F0"/>
                </a:solidFill>
              </a:rPr>
              <a:t>What should we believe</a:t>
            </a:r>
            <a:r>
              <a:rPr lang="en-NZ" dirty="0">
                <a:solidFill>
                  <a:srgbClr val="FFFFFF"/>
                </a:solidFill>
              </a:rPr>
              <a:t>?</a:t>
            </a:r>
          </a:p>
        </p:txBody>
      </p:sp>
      <p:sp>
        <p:nvSpPr>
          <p:cNvPr id="3" name="Content Placeholder 2">
            <a:extLst>
              <a:ext uri="{FF2B5EF4-FFF2-40B4-BE49-F238E27FC236}">
                <a16:creationId xmlns:a16="http://schemas.microsoft.com/office/drawing/2014/main" id="{31A5343B-11C2-434D-947A-F21B03F2F6CE}"/>
              </a:ext>
            </a:extLst>
          </p:cNvPr>
          <p:cNvSpPr>
            <a:spLocks noGrp="1"/>
          </p:cNvSpPr>
          <p:nvPr>
            <p:ph idx="1"/>
          </p:nvPr>
        </p:nvSpPr>
        <p:spPr>
          <a:xfrm>
            <a:off x="4661197" y="234908"/>
            <a:ext cx="7440607" cy="6139542"/>
          </a:xfrm>
        </p:spPr>
        <p:txBody>
          <a:bodyPr anchor="ctr">
            <a:normAutofit/>
          </a:bodyPr>
          <a:lstStyle/>
          <a:p>
            <a:pPr marL="305435" indent="-305435">
              <a:lnSpc>
                <a:spcPct val="110000"/>
              </a:lnSpc>
            </a:pPr>
            <a:r>
              <a:rPr lang="en-NZ" sz="1500" b="1" dirty="0">
                <a:solidFill>
                  <a:schemeClr val="accent1">
                    <a:lumMod val="75000"/>
                  </a:schemeClr>
                </a:solidFill>
                <a:latin typeface="system-ui"/>
              </a:rPr>
              <a:t>Do you know what you know, or do you just think that you know it? How do you know that? </a:t>
            </a:r>
            <a:endParaRPr lang="en-NZ" sz="1500" b="1">
              <a:solidFill>
                <a:schemeClr val="accent1">
                  <a:lumMod val="75000"/>
                </a:schemeClr>
              </a:solidFill>
              <a:latin typeface="system-ui"/>
            </a:endParaRPr>
          </a:p>
          <a:p>
            <a:pPr marL="305435" indent="-305435">
              <a:lnSpc>
                <a:spcPct val="110000"/>
              </a:lnSpc>
            </a:pPr>
            <a:endParaRPr lang="en-NZ" sz="1500" b="0" i="0" dirty="0">
              <a:effectLst/>
              <a:latin typeface="system-ui"/>
            </a:endParaRPr>
          </a:p>
          <a:p>
            <a:pPr marL="305435" indent="-305435">
              <a:lnSpc>
                <a:spcPct val="110000"/>
              </a:lnSpc>
            </a:pPr>
            <a:r>
              <a:rPr lang="en-NZ" sz="1500" dirty="0">
                <a:latin typeface="system-ui"/>
              </a:rPr>
              <a:t>New Zealand has been a perfect example of this. In the pages that follow we will investigate this, but, 1st let's look at how we became "New Zealand Nu Tirene"</a:t>
            </a:r>
          </a:p>
          <a:p>
            <a:pPr marL="305435" indent="-305435">
              <a:lnSpc>
                <a:spcPct val="110000"/>
              </a:lnSpc>
            </a:pPr>
            <a:endParaRPr lang="en-NZ" sz="1500" b="1" dirty="0">
              <a:latin typeface="system-ui"/>
            </a:endParaRPr>
          </a:p>
          <a:p>
            <a:pPr marL="305435" indent="-305435">
              <a:lnSpc>
                <a:spcPct val="110000"/>
              </a:lnSpc>
            </a:pPr>
            <a:r>
              <a:rPr lang="en-NZ" sz="1500" b="1" dirty="0">
                <a:latin typeface="system-ui"/>
              </a:rPr>
              <a:t>As you hear what follows remember that a name can be a blessing or a curse</a:t>
            </a:r>
          </a:p>
        </p:txBody>
      </p:sp>
    </p:spTree>
    <p:extLst>
      <p:ext uri="{BB962C8B-B14F-4D97-AF65-F5344CB8AC3E}">
        <p14:creationId xmlns:p14="http://schemas.microsoft.com/office/powerpoint/2010/main" val="1756183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3BBD-A8A5-427F-2FBB-4C47168E0DD1}"/>
              </a:ext>
            </a:extLst>
          </p:cNvPr>
          <p:cNvSpPr>
            <a:spLocks noGrp="1"/>
          </p:cNvSpPr>
          <p:nvPr>
            <p:ph type="title"/>
          </p:nvPr>
        </p:nvSpPr>
        <p:spPr>
          <a:xfrm>
            <a:off x="454192" y="148799"/>
            <a:ext cx="11029616" cy="753292"/>
          </a:xfrm>
        </p:spPr>
        <p:txBody>
          <a:bodyPr/>
          <a:lstStyle/>
          <a:p>
            <a:r>
              <a:rPr lang="en-GB" sz="1100" dirty="0">
                <a:ea typeface="+mj-lt"/>
                <a:cs typeface="+mj-lt"/>
              </a:rPr>
              <a:t>CONTINUED FROM PREVIOUS PAGE</a:t>
            </a:r>
            <a:br>
              <a:rPr lang="en-GB" sz="1100" dirty="0">
                <a:ea typeface="+mj-lt"/>
                <a:cs typeface="+mj-lt"/>
              </a:rPr>
            </a:br>
            <a:br>
              <a:rPr lang="en-GB" sz="1100" dirty="0">
                <a:ea typeface="+mj-lt"/>
                <a:cs typeface="+mj-lt"/>
              </a:rPr>
            </a:br>
            <a:r>
              <a:rPr lang="en-GB" sz="2000" dirty="0">
                <a:ea typeface="+mj-lt"/>
                <a:cs typeface="+mj-lt"/>
              </a:rPr>
              <a:t>The Response to a law breaking crown</a:t>
            </a:r>
            <a:endParaRPr lang="en-US" sz="2000" dirty="0"/>
          </a:p>
        </p:txBody>
      </p:sp>
      <p:sp>
        <p:nvSpPr>
          <p:cNvPr id="3" name="Content Placeholder 2">
            <a:extLst>
              <a:ext uri="{FF2B5EF4-FFF2-40B4-BE49-F238E27FC236}">
                <a16:creationId xmlns:a16="http://schemas.microsoft.com/office/drawing/2014/main" id="{9F3F5EDD-0BE3-D4CA-B215-71603201F31F}"/>
              </a:ext>
            </a:extLst>
          </p:cNvPr>
          <p:cNvSpPr>
            <a:spLocks noGrp="1"/>
          </p:cNvSpPr>
          <p:nvPr>
            <p:ph idx="1"/>
          </p:nvPr>
        </p:nvSpPr>
        <p:spPr>
          <a:xfrm>
            <a:off x="581192" y="1034578"/>
            <a:ext cx="11029615" cy="6455699"/>
          </a:xfrm>
        </p:spPr>
        <p:txBody>
          <a:bodyPr/>
          <a:lstStyle/>
          <a:p>
            <a:pPr marL="305435" indent="-305435"/>
            <a:r>
              <a:rPr lang="en-GB" sz="2000" dirty="0">
                <a:solidFill>
                  <a:srgbClr val="222222"/>
                </a:solidFill>
                <a:latin typeface="Arial"/>
                <a:cs typeface="Arial"/>
              </a:rPr>
              <a:t>A few </a:t>
            </a:r>
            <a:r>
              <a:rPr lang="en-GB" sz="2000" err="1">
                <a:solidFill>
                  <a:srgbClr val="222222"/>
                </a:solidFill>
                <a:latin typeface="Arial"/>
                <a:cs typeface="Arial"/>
              </a:rPr>
              <a:t>Maori</a:t>
            </a:r>
            <a:r>
              <a:rPr lang="en-GB" sz="2000" dirty="0">
                <a:solidFill>
                  <a:srgbClr val="222222"/>
                </a:solidFill>
                <a:latin typeface="Arial"/>
                <a:cs typeface="Arial"/>
              </a:rPr>
              <a:t> took up arms in resistance but were repeatedly defeated. </a:t>
            </a:r>
            <a:endParaRPr lang="en-GB" sz="2000">
              <a:solidFill>
                <a:srgbClr val="404040"/>
              </a:solidFill>
              <a:latin typeface="Arial Nova Light" panose="020B0502020104020203"/>
              <a:cs typeface="Arial"/>
            </a:endParaRPr>
          </a:p>
          <a:p>
            <a:pPr marL="305435" indent="-305435"/>
            <a:r>
              <a:rPr lang="en-GB" sz="2000" dirty="0">
                <a:solidFill>
                  <a:srgbClr val="222222"/>
                </a:solidFill>
                <a:latin typeface="Arial"/>
                <a:cs typeface="Arial"/>
              </a:rPr>
              <a:t>When a larger alliance of tribes willing to fight started to form in the 1860s the masonic governor secretly called in a mercenary army from India, then called the chiefs to conference at Kohimarama.</a:t>
            </a:r>
            <a:br>
              <a:rPr lang="en-GB" sz="2000" dirty="0">
                <a:latin typeface="Arial"/>
                <a:cs typeface="Arial"/>
              </a:rPr>
            </a:br>
            <a:r>
              <a:rPr lang="en-GB" sz="2000" dirty="0">
                <a:solidFill>
                  <a:srgbClr val="222222"/>
                </a:solidFill>
                <a:latin typeface="Arial"/>
                <a:cs typeface="Arial"/>
              </a:rPr>
              <a:t>As they sat in conference the secret mercenary army attacked some of their villages and slaughtered their families.</a:t>
            </a:r>
            <a:br>
              <a:rPr lang="en-GB" sz="2000" dirty="0">
                <a:latin typeface="Arial"/>
                <a:cs typeface="Arial"/>
              </a:rPr>
            </a:br>
            <a:r>
              <a:rPr lang="en-GB" sz="2000" dirty="0">
                <a:solidFill>
                  <a:srgbClr val="222222"/>
                </a:solidFill>
                <a:latin typeface="Arial"/>
                <a:cs typeface="Arial"/>
              </a:rPr>
              <a:t>When the news arrived of what had happened the governor told them to sign the document he presented or face extermination. Many signed, but  under duress. Crown law has conceded this signing has no legal standing.  </a:t>
            </a:r>
            <a:endParaRPr lang="en-GB" sz="2000"/>
          </a:p>
          <a:p>
            <a:pPr marL="305435" indent="-305435"/>
            <a:r>
              <a:rPr lang="en-GB" sz="2000" dirty="0">
                <a:solidFill>
                  <a:srgbClr val="222222"/>
                </a:solidFill>
                <a:latin typeface="Arial"/>
                <a:cs typeface="Arial"/>
              </a:rPr>
              <a:t>It was because of all of the above that the head of crown law in NZ, the attorney general, wrote in 2014:</a:t>
            </a:r>
            <a:br>
              <a:rPr lang="en-GB" sz="2000" dirty="0">
                <a:latin typeface="Arial"/>
                <a:cs typeface="Arial"/>
              </a:rPr>
            </a:br>
            <a:r>
              <a:rPr lang="en-GB" sz="2000" i="1" dirty="0">
                <a:solidFill>
                  <a:srgbClr val="222222"/>
                </a:solidFill>
                <a:latin typeface="Arial"/>
                <a:cs typeface="Arial"/>
              </a:rPr>
              <a:t>"The treaty was a </a:t>
            </a:r>
            <a:r>
              <a:rPr lang="en-GB" sz="2000" b="1" i="1" dirty="0">
                <a:solidFill>
                  <a:srgbClr val="FF0000"/>
                </a:solidFill>
                <a:latin typeface="Arial"/>
                <a:cs typeface="Arial"/>
              </a:rPr>
              <a:t>failed</a:t>
            </a:r>
            <a:r>
              <a:rPr lang="en-GB" sz="2000" b="1" i="1" dirty="0">
                <a:solidFill>
                  <a:srgbClr val="222222"/>
                </a:solidFill>
                <a:latin typeface="Arial"/>
                <a:cs typeface="Arial"/>
              </a:rPr>
              <a:t> </a:t>
            </a:r>
            <a:r>
              <a:rPr lang="en-GB" sz="2000" i="1" dirty="0">
                <a:solidFill>
                  <a:srgbClr val="222222"/>
                </a:solidFill>
                <a:latin typeface="Arial"/>
                <a:cs typeface="Arial"/>
              </a:rPr>
              <a:t>attempt to take sovereignty away from NZ and therefore the </a:t>
            </a:r>
            <a:r>
              <a:rPr lang="en-GB" sz="2000" b="1" i="1" dirty="0">
                <a:solidFill>
                  <a:srgbClr val="222222"/>
                </a:solidFill>
                <a:latin typeface="Arial"/>
                <a:cs typeface="Arial"/>
              </a:rPr>
              <a:t>inescapable conclusion in law</a:t>
            </a:r>
            <a:r>
              <a:rPr lang="en-GB" sz="2000" i="1" dirty="0">
                <a:solidFill>
                  <a:srgbClr val="222222"/>
                </a:solidFill>
                <a:latin typeface="Arial"/>
                <a:cs typeface="Arial"/>
              </a:rPr>
              <a:t> is that </a:t>
            </a:r>
            <a:r>
              <a:rPr lang="en-GB" sz="2000" b="1" i="1" dirty="0">
                <a:solidFill>
                  <a:srgbClr val="222222"/>
                </a:solidFill>
                <a:latin typeface="Arial"/>
                <a:cs typeface="Arial"/>
              </a:rPr>
              <a:t>the legal document of precedence in NZ</a:t>
            </a:r>
            <a:r>
              <a:rPr lang="en-GB" sz="2000" i="1" dirty="0">
                <a:solidFill>
                  <a:srgbClr val="222222"/>
                </a:solidFill>
                <a:latin typeface="Arial"/>
                <a:cs typeface="Arial"/>
              </a:rPr>
              <a:t> is He </a:t>
            </a:r>
            <a:r>
              <a:rPr lang="en-GB" sz="2000" i="1" err="1">
                <a:solidFill>
                  <a:srgbClr val="222222"/>
                </a:solidFill>
                <a:latin typeface="Arial"/>
                <a:cs typeface="Arial"/>
              </a:rPr>
              <a:t>Wakaputanga</a:t>
            </a:r>
            <a:r>
              <a:rPr lang="en-GB" sz="2000" i="1" dirty="0">
                <a:solidFill>
                  <a:srgbClr val="222222"/>
                </a:solidFill>
                <a:latin typeface="Arial"/>
                <a:cs typeface="Arial"/>
              </a:rPr>
              <a:t>, and </a:t>
            </a:r>
            <a:r>
              <a:rPr lang="en-GB" sz="2000" b="1" i="1" dirty="0">
                <a:solidFill>
                  <a:srgbClr val="FF0000"/>
                </a:solidFill>
                <a:latin typeface="Arial"/>
                <a:cs typeface="Arial"/>
              </a:rPr>
              <a:t>nothing</a:t>
            </a:r>
            <a:r>
              <a:rPr lang="en-GB" sz="2000" i="1" dirty="0">
                <a:solidFill>
                  <a:srgbClr val="FF0000"/>
                </a:solidFill>
                <a:latin typeface="Arial"/>
                <a:cs typeface="Arial"/>
              </a:rPr>
              <a:t> </a:t>
            </a:r>
            <a:r>
              <a:rPr lang="en-GB" sz="2000" i="1" dirty="0">
                <a:solidFill>
                  <a:srgbClr val="222222"/>
                </a:solidFill>
                <a:latin typeface="Arial"/>
                <a:cs typeface="Arial"/>
              </a:rPr>
              <a:t>since then has changed anything about that in any way at all"</a:t>
            </a:r>
            <a:br>
              <a:rPr lang="en-GB" dirty="0">
                <a:solidFill>
                  <a:srgbClr val="222222"/>
                </a:solidFill>
                <a:latin typeface="Arial"/>
                <a:cs typeface="Arial"/>
              </a:rPr>
            </a:br>
            <a:endParaRPr lang="en-GB" dirty="0">
              <a:solidFill>
                <a:srgbClr val="222222"/>
              </a:solidFill>
              <a:latin typeface="Arial"/>
              <a:cs typeface="Arial"/>
            </a:endParaRPr>
          </a:p>
          <a:p>
            <a:pPr marL="305435" indent="-305435"/>
            <a:endParaRPr lang="en-GB" dirty="0"/>
          </a:p>
        </p:txBody>
      </p:sp>
    </p:spTree>
    <p:extLst>
      <p:ext uri="{BB962C8B-B14F-4D97-AF65-F5344CB8AC3E}">
        <p14:creationId xmlns:p14="http://schemas.microsoft.com/office/powerpoint/2010/main" val="268942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111F-9E41-50D6-1289-701AE9B74837}"/>
              </a:ext>
            </a:extLst>
          </p:cNvPr>
          <p:cNvSpPr>
            <a:spLocks noGrp="1"/>
          </p:cNvSpPr>
          <p:nvPr>
            <p:ph type="title"/>
          </p:nvPr>
        </p:nvSpPr>
        <p:spPr>
          <a:xfrm>
            <a:off x="452543" y="78701"/>
            <a:ext cx="11029616" cy="832461"/>
          </a:xfrm>
        </p:spPr>
        <p:txBody>
          <a:bodyPr/>
          <a:lstStyle/>
          <a:p>
            <a:r>
              <a:rPr lang="en-GB" sz="1100" dirty="0">
                <a:ea typeface="+mj-lt"/>
                <a:cs typeface="+mj-lt"/>
              </a:rPr>
              <a:t>CONTINUED FROM PREVIOUS PAGE</a:t>
            </a:r>
            <a:br>
              <a:rPr lang="en-GB" sz="1100" dirty="0">
                <a:ea typeface="+mj-lt"/>
                <a:cs typeface="+mj-lt"/>
              </a:rPr>
            </a:br>
            <a:br>
              <a:rPr lang="en-GB" sz="1100" dirty="0">
                <a:ea typeface="+mj-lt"/>
                <a:cs typeface="+mj-lt"/>
              </a:rPr>
            </a:br>
            <a:r>
              <a:rPr lang="en-GB" sz="2000" dirty="0">
                <a:ea typeface="+mj-lt"/>
                <a:cs typeface="+mj-lt"/>
              </a:rPr>
              <a:t>THE RESPONSE TO A LAW BREAKING CROWN</a:t>
            </a:r>
            <a:endParaRPr lang="en-US" sz="2000" dirty="0"/>
          </a:p>
        </p:txBody>
      </p:sp>
      <p:sp>
        <p:nvSpPr>
          <p:cNvPr id="3" name="Content Placeholder 2">
            <a:extLst>
              <a:ext uri="{FF2B5EF4-FFF2-40B4-BE49-F238E27FC236}">
                <a16:creationId xmlns:a16="http://schemas.microsoft.com/office/drawing/2014/main" id="{D41D6E3C-0966-B970-A545-2EB33AEB2BD5}"/>
              </a:ext>
            </a:extLst>
          </p:cNvPr>
          <p:cNvSpPr>
            <a:spLocks noGrp="1"/>
          </p:cNvSpPr>
          <p:nvPr>
            <p:ph idx="1"/>
          </p:nvPr>
        </p:nvSpPr>
        <p:spPr>
          <a:xfrm>
            <a:off x="581192" y="1113747"/>
            <a:ext cx="11029615" cy="5861109"/>
          </a:xfrm>
        </p:spPr>
        <p:txBody>
          <a:bodyPr>
            <a:normAutofit/>
          </a:bodyPr>
          <a:lstStyle/>
          <a:p>
            <a:pPr marL="305435" indent="-305435"/>
            <a:r>
              <a:rPr lang="en-GB" dirty="0">
                <a:solidFill>
                  <a:srgbClr val="222222"/>
                </a:solidFill>
                <a:latin typeface="Arial"/>
                <a:cs typeface="Arial"/>
              </a:rPr>
              <a:t>While she was Prime Minister Ardern made an announcement to senior government staff (including me at the time) that parliament and crown recognises they have no legal right to operate in NZ and therefore they have to exit NZ and hand governance back to the people.</a:t>
            </a:r>
            <a:br>
              <a:rPr lang="en-GB" dirty="0">
                <a:solidFill>
                  <a:srgbClr val="222222"/>
                </a:solidFill>
                <a:latin typeface="Arial"/>
                <a:cs typeface="Arial"/>
              </a:rPr>
            </a:br>
            <a:r>
              <a:rPr lang="en-GB" dirty="0">
                <a:solidFill>
                  <a:srgbClr val="222222"/>
                </a:solidFill>
                <a:latin typeface="Arial"/>
                <a:cs typeface="Arial"/>
              </a:rPr>
              <a:t>However she said they will not do that until 2040 as the nation would not accept it yet. She said they had to train up a generation that would accept it.</a:t>
            </a:r>
            <a:endParaRPr lang="en-GB"/>
          </a:p>
          <a:p>
            <a:pPr marL="305435" indent="-305435"/>
            <a:r>
              <a:rPr lang="en-GB" b="1" dirty="0">
                <a:solidFill>
                  <a:srgbClr val="222222"/>
                </a:solidFill>
                <a:latin typeface="Arial"/>
                <a:cs typeface="Arial"/>
              </a:rPr>
              <a:t>But . . .</a:t>
            </a:r>
            <a:br>
              <a:rPr lang="en-GB" dirty="0">
                <a:solidFill>
                  <a:srgbClr val="222222"/>
                </a:solidFill>
                <a:latin typeface="Arial"/>
                <a:cs typeface="Arial"/>
              </a:rPr>
            </a:br>
            <a:r>
              <a:rPr lang="en-GB" dirty="0">
                <a:solidFill>
                  <a:srgbClr val="222222"/>
                </a:solidFill>
                <a:latin typeface="Arial"/>
                <a:cs typeface="Arial"/>
              </a:rPr>
              <a:t>She then promoted John Key's plan of </a:t>
            </a:r>
            <a:r>
              <a:rPr lang="en-GB" dirty="0" err="1">
                <a:solidFill>
                  <a:srgbClr val="222222"/>
                </a:solidFill>
                <a:latin typeface="Arial"/>
                <a:cs typeface="Arial"/>
              </a:rPr>
              <a:t>He</a:t>
            </a:r>
            <a:r>
              <a:rPr lang="en-GB" dirty="0">
                <a:solidFill>
                  <a:srgbClr val="222222"/>
                </a:solidFill>
                <a:latin typeface="Arial"/>
                <a:cs typeface="Arial"/>
              </a:rPr>
              <a:t> Pua </a:t>
            </a:r>
            <a:r>
              <a:rPr lang="en-GB" dirty="0" err="1">
                <a:solidFill>
                  <a:srgbClr val="222222"/>
                </a:solidFill>
                <a:latin typeface="Arial"/>
                <a:cs typeface="Arial"/>
              </a:rPr>
              <a:t>Pua</a:t>
            </a:r>
            <a:r>
              <a:rPr lang="en-GB" dirty="0">
                <a:solidFill>
                  <a:srgbClr val="222222"/>
                </a:solidFill>
                <a:latin typeface="Arial"/>
                <a:cs typeface="Arial"/>
              </a:rPr>
              <a:t> which is Co-Governance. A system where the crown stays in control via corrupt puppet </a:t>
            </a:r>
            <a:r>
              <a:rPr lang="en-GB" dirty="0" err="1">
                <a:solidFill>
                  <a:srgbClr val="222222"/>
                </a:solidFill>
                <a:latin typeface="Arial"/>
                <a:cs typeface="Arial"/>
              </a:rPr>
              <a:t>Maori</a:t>
            </a:r>
            <a:r>
              <a:rPr lang="en-GB" dirty="0">
                <a:solidFill>
                  <a:srgbClr val="222222"/>
                </a:solidFill>
                <a:latin typeface="Arial"/>
                <a:cs typeface="Arial"/>
              </a:rPr>
              <a:t> leaders such as </a:t>
            </a:r>
            <a:r>
              <a:rPr lang="en-GB" dirty="0" err="1">
                <a:solidFill>
                  <a:srgbClr val="222222"/>
                </a:solidFill>
                <a:latin typeface="Arial"/>
                <a:cs typeface="Arial"/>
              </a:rPr>
              <a:t>Te</a:t>
            </a:r>
            <a:r>
              <a:rPr lang="en-GB" dirty="0">
                <a:solidFill>
                  <a:srgbClr val="222222"/>
                </a:solidFill>
                <a:latin typeface="Arial"/>
                <a:cs typeface="Arial"/>
              </a:rPr>
              <a:t> Parti </a:t>
            </a:r>
            <a:r>
              <a:rPr lang="en-GB" dirty="0" err="1">
                <a:solidFill>
                  <a:srgbClr val="222222"/>
                </a:solidFill>
                <a:latin typeface="Arial"/>
                <a:cs typeface="Arial"/>
              </a:rPr>
              <a:t>Maori</a:t>
            </a:r>
            <a:r>
              <a:rPr lang="en-GB" dirty="0">
                <a:solidFill>
                  <a:srgbClr val="222222"/>
                </a:solidFill>
                <a:latin typeface="Arial"/>
                <a:cs typeface="Arial"/>
              </a:rPr>
              <a:t> and the Iwi heads. This is a fake handover where they don't really handover at all.</a:t>
            </a:r>
            <a:endParaRPr lang="en-GB" dirty="0"/>
          </a:p>
          <a:p>
            <a:pPr marL="305435" indent="-305435"/>
            <a:r>
              <a:rPr lang="en-GB" dirty="0">
                <a:solidFill>
                  <a:srgbClr val="222222"/>
                </a:solidFill>
                <a:latin typeface="Arial"/>
                <a:cs typeface="Arial"/>
              </a:rPr>
              <a:t>The crown is hedging its bets by promoting He Pua </a:t>
            </a:r>
            <a:r>
              <a:rPr lang="en-GB" dirty="0" err="1">
                <a:solidFill>
                  <a:srgbClr val="222222"/>
                </a:solidFill>
                <a:latin typeface="Arial"/>
                <a:cs typeface="Arial"/>
              </a:rPr>
              <a:t>Pua</a:t>
            </a:r>
            <a:r>
              <a:rPr lang="en-GB" dirty="0">
                <a:solidFill>
                  <a:srgbClr val="222222"/>
                </a:solidFill>
                <a:latin typeface="Arial"/>
                <a:cs typeface="Arial"/>
              </a:rPr>
              <a:t>.</a:t>
            </a:r>
            <a:br>
              <a:rPr lang="en-GB" dirty="0">
                <a:solidFill>
                  <a:srgbClr val="222222"/>
                </a:solidFill>
                <a:latin typeface="Arial"/>
                <a:cs typeface="Arial"/>
              </a:rPr>
            </a:br>
            <a:r>
              <a:rPr lang="en-GB" dirty="0">
                <a:solidFill>
                  <a:srgbClr val="222222"/>
                </a:solidFill>
                <a:latin typeface="Arial"/>
                <a:cs typeface="Arial"/>
              </a:rPr>
              <a:t>They expect that it will be so outrageous and toxic that it will create so much resistance to anything that sounds even vaguely </a:t>
            </a:r>
            <a:r>
              <a:rPr lang="en-GB" dirty="0" err="1">
                <a:solidFill>
                  <a:srgbClr val="222222"/>
                </a:solidFill>
                <a:latin typeface="Arial"/>
                <a:cs typeface="Arial"/>
              </a:rPr>
              <a:t>Maori</a:t>
            </a:r>
            <a:r>
              <a:rPr lang="en-GB" dirty="0">
                <a:solidFill>
                  <a:srgbClr val="222222"/>
                </a:solidFill>
                <a:latin typeface="Arial"/>
                <a:cs typeface="Arial"/>
              </a:rPr>
              <a:t> that the people will also reject He </a:t>
            </a:r>
            <a:r>
              <a:rPr lang="en-GB" dirty="0" err="1">
                <a:solidFill>
                  <a:srgbClr val="222222"/>
                </a:solidFill>
                <a:latin typeface="Arial"/>
                <a:cs typeface="Arial"/>
              </a:rPr>
              <a:t>Wakaputanga</a:t>
            </a:r>
            <a:r>
              <a:rPr lang="en-GB" dirty="0">
                <a:solidFill>
                  <a:srgbClr val="222222"/>
                </a:solidFill>
                <a:latin typeface="Arial"/>
                <a:cs typeface="Arial"/>
              </a:rPr>
              <a:t> simply because it sounds </a:t>
            </a:r>
            <a:r>
              <a:rPr lang="en-GB" dirty="0" err="1">
                <a:solidFill>
                  <a:srgbClr val="222222"/>
                </a:solidFill>
                <a:latin typeface="Arial"/>
                <a:cs typeface="Arial"/>
              </a:rPr>
              <a:t>Maori</a:t>
            </a:r>
            <a:r>
              <a:rPr lang="en-GB" dirty="0">
                <a:solidFill>
                  <a:srgbClr val="222222"/>
                </a:solidFill>
                <a:latin typeface="Arial"/>
                <a:cs typeface="Arial"/>
              </a:rPr>
              <a:t>.</a:t>
            </a:r>
            <a:br>
              <a:rPr lang="en-GB" dirty="0">
                <a:solidFill>
                  <a:srgbClr val="222222"/>
                </a:solidFill>
                <a:latin typeface="Arial"/>
                <a:cs typeface="Arial"/>
              </a:rPr>
            </a:br>
            <a:r>
              <a:rPr lang="en-GB" dirty="0">
                <a:solidFill>
                  <a:srgbClr val="222222"/>
                </a:solidFill>
                <a:latin typeface="Arial"/>
                <a:cs typeface="Arial"/>
              </a:rPr>
              <a:t>However if He Pua </a:t>
            </a:r>
            <a:r>
              <a:rPr lang="en-GB" dirty="0" err="1">
                <a:solidFill>
                  <a:srgbClr val="222222"/>
                </a:solidFill>
                <a:latin typeface="Arial"/>
                <a:cs typeface="Arial"/>
              </a:rPr>
              <a:t>Pua</a:t>
            </a:r>
            <a:r>
              <a:rPr lang="en-GB" dirty="0">
                <a:solidFill>
                  <a:srgbClr val="222222"/>
                </a:solidFill>
                <a:latin typeface="Arial"/>
                <a:cs typeface="Arial"/>
              </a:rPr>
              <a:t> were to be successful it still leaves the crown in control.</a:t>
            </a:r>
            <a:br>
              <a:rPr lang="en-GB" dirty="0">
                <a:solidFill>
                  <a:srgbClr val="222222"/>
                </a:solidFill>
                <a:latin typeface="Arial"/>
                <a:cs typeface="Arial"/>
              </a:rPr>
            </a:br>
            <a:r>
              <a:rPr lang="en-GB" dirty="0">
                <a:solidFill>
                  <a:srgbClr val="222222"/>
                </a:solidFill>
                <a:latin typeface="Arial"/>
                <a:cs typeface="Arial"/>
              </a:rPr>
              <a:t>They figure they have doubled their chances of success.</a:t>
            </a:r>
            <a:endParaRPr lang="en-GB"/>
          </a:p>
          <a:p>
            <a:pPr marL="305435" indent="-305435"/>
            <a:r>
              <a:rPr lang="en-GB" b="1" dirty="0">
                <a:solidFill>
                  <a:srgbClr val="222222"/>
                </a:solidFill>
                <a:latin typeface="Arial"/>
                <a:cs typeface="Arial"/>
              </a:rPr>
              <a:t>The Crown's plan relies on the people remaining unaware that they already hold the legal power in NZ as the Federation of the united states of NZ.</a:t>
            </a:r>
            <a:endParaRPr lang="en-GB" b="1" dirty="0"/>
          </a:p>
          <a:p>
            <a:pPr marL="305435" indent="-305435"/>
            <a:endParaRPr lang="en-GB" dirty="0"/>
          </a:p>
        </p:txBody>
      </p:sp>
    </p:spTree>
    <p:extLst>
      <p:ext uri="{BB962C8B-B14F-4D97-AF65-F5344CB8AC3E}">
        <p14:creationId xmlns:p14="http://schemas.microsoft.com/office/powerpoint/2010/main" val="2886993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6C2D-A756-42EB-B9B8-BE0AA6585263}"/>
              </a:ext>
            </a:extLst>
          </p:cNvPr>
          <p:cNvSpPr>
            <a:spLocks noGrp="1"/>
          </p:cNvSpPr>
          <p:nvPr>
            <p:ph type="title"/>
          </p:nvPr>
        </p:nvSpPr>
        <p:spPr>
          <a:xfrm>
            <a:off x="581192" y="702156"/>
            <a:ext cx="11029616" cy="479385"/>
          </a:xfrm>
        </p:spPr>
        <p:txBody>
          <a:bodyPr>
            <a:normAutofit/>
          </a:bodyPr>
          <a:lstStyle/>
          <a:p>
            <a:pPr algn="ctr"/>
            <a:r>
              <a:rPr lang="en-NZ" sz="2000" b="1" dirty="0">
                <a:solidFill>
                  <a:srgbClr val="FF0000"/>
                </a:solidFill>
              </a:rPr>
              <a:t>The same method will work for He </a:t>
            </a:r>
            <a:r>
              <a:rPr lang="en-NZ" sz="2000" b="1" err="1">
                <a:solidFill>
                  <a:srgbClr val="FF0000"/>
                </a:solidFill>
              </a:rPr>
              <a:t>Wakaputanga</a:t>
            </a:r>
            <a:r>
              <a:rPr lang="en-NZ" sz="2000" b="1" dirty="0">
                <a:solidFill>
                  <a:srgbClr val="FF0000"/>
                </a:solidFill>
              </a:rPr>
              <a:t> - each one reach one!</a:t>
            </a:r>
            <a:endParaRPr lang="en-US"/>
          </a:p>
        </p:txBody>
      </p:sp>
      <p:sp>
        <p:nvSpPr>
          <p:cNvPr id="3" name="Content Placeholder 2">
            <a:extLst>
              <a:ext uri="{FF2B5EF4-FFF2-40B4-BE49-F238E27FC236}">
                <a16:creationId xmlns:a16="http://schemas.microsoft.com/office/drawing/2014/main" id="{EECB1832-4A42-42C1-BB0B-26E7A04A6C38}"/>
              </a:ext>
            </a:extLst>
          </p:cNvPr>
          <p:cNvSpPr>
            <a:spLocks noGrp="1"/>
          </p:cNvSpPr>
          <p:nvPr>
            <p:ph idx="1"/>
          </p:nvPr>
        </p:nvSpPr>
        <p:spPr>
          <a:xfrm>
            <a:off x="432750" y="1508912"/>
            <a:ext cx="11029615" cy="5723243"/>
          </a:xfrm>
        </p:spPr>
        <p:txBody>
          <a:bodyPr>
            <a:normAutofit fontScale="92500"/>
          </a:bodyPr>
          <a:lstStyle/>
          <a:p>
            <a:pPr marL="305435" indent="-305435"/>
            <a:r>
              <a:rPr lang="en-NZ" dirty="0"/>
              <a:t>In Canterbury, where I currently live, Ngai Tahu </a:t>
            </a:r>
            <a:r>
              <a:rPr lang="en-NZ" u="sng" dirty="0"/>
              <a:t>embraced not </a:t>
            </a:r>
            <a:r>
              <a:rPr lang="en-NZ" dirty="0"/>
              <a:t>only the Gospel &amp; the moving in power of the Holy Spirit, </a:t>
            </a:r>
            <a:r>
              <a:rPr lang="en-NZ" b="1" dirty="0"/>
              <a:t>they also embraced evangelism &amp; discipleship </a:t>
            </a:r>
            <a:r>
              <a:rPr lang="en-NZ" dirty="0"/>
              <a:t>(as they knew how). They proved so effective at this that by the time of the 1846 explorations of </a:t>
            </a:r>
            <a:r>
              <a:rPr lang="en-NZ" dirty="0" err="1"/>
              <a:t>Heaphy</a:t>
            </a:r>
            <a:r>
              <a:rPr lang="en-NZ" dirty="0"/>
              <a:t>, Fox &amp; Brunner their diaries show that it </a:t>
            </a:r>
            <a:r>
              <a:rPr lang="en-NZ" b="1" dirty="0">
                <a:solidFill>
                  <a:schemeClr val="accent1">
                    <a:lumMod val="75000"/>
                  </a:schemeClr>
                </a:solidFill>
              </a:rPr>
              <a:t>was not possible to travel into any uncharted lands without finding that all </a:t>
            </a:r>
            <a:r>
              <a:rPr lang="en-NZ" b="1" dirty="0" err="1">
                <a:solidFill>
                  <a:schemeClr val="accent1">
                    <a:lumMod val="75000"/>
                  </a:schemeClr>
                </a:solidFill>
              </a:rPr>
              <a:t>Maori</a:t>
            </a:r>
            <a:r>
              <a:rPr lang="en-NZ" b="1" dirty="0">
                <a:solidFill>
                  <a:schemeClr val="accent1">
                    <a:lumMod val="75000"/>
                  </a:schemeClr>
                </a:solidFill>
              </a:rPr>
              <a:t> encountered, were Christian</a:t>
            </a:r>
            <a:r>
              <a:rPr lang="en-NZ" dirty="0"/>
              <a:t>, could read &amp; write, had a bible in their own language, could tell you if they were Evangelical Anglican or Wesleyan, &amp; wanted you to Baptise them all</a:t>
            </a:r>
            <a:r>
              <a:rPr lang="en-NZ" b="1" i="1" dirty="0">
                <a:solidFill>
                  <a:schemeClr val="accent1">
                    <a:lumMod val="75000"/>
                  </a:schemeClr>
                </a:solidFill>
              </a:rPr>
              <a:t> despite never having met a white person</a:t>
            </a:r>
            <a:r>
              <a:rPr lang="en-NZ" dirty="0"/>
              <a:t>. </a:t>
            </a:r>
            <a:endParaRPr lang="en-US"/>
          </a:p>
          <a:p>
            <a:pPr marL="305435" indent="-305435"/>
            <a:r>
              <a:rPr lang="en-NZ" dirty="0"/>
              <a:t>“Their services were boisterous” (leading to condemnation &amp; eventual suppression </a:t>
            </a:r>
            <a:r>
              <a:rPr lang="en-NZ" i="1" dirty="0"/>
              <a:t>for not being serious enough in services </a:t>
            </a:r>
            <a:r>
              <a:rPr lang="en-NZ" dirty="0"/>
              <a:t>by Settler churches after 1850)</a:t>
            </a:r>
          </a:p>
          <a:p>
            <a:pPr marL="305435" indent="-305435"/>
            <a:r>
              <a:rPr lang="en-NZ" b="1" dirty="0">
                <a:solidFill>
                  <a:srgbClr val="FF0000"/>
                </a:solidFill>
              </a:rPr>
              <a:t>All this resulted from discipleship </a:t>
            </a:r>
            <a:r>
              <a:rPr lang="en-NZ" dirty="0"/>
              <a:t>by Ngai Tahu from </a:t>
            </a:r>
            <a:r>
              <a:rPr lang="en-NZ" dirty="0" err="1"/>
              <a:t>Outatahi</a:t>
            </a:r>
            <a:r>
              <a:rPr lang="en-NZ" dirty="0"/>
              <a:t>, Christchurch. There is a direct line back through local Maori to </a:t>
            </a:r>
            <a:r>
              <a:rPr lang="en-NZ" b="1" dirty="0">
                <a:solidFill>
                  <a:schemeClr val="accent1">
                    <a:lumMod val="50000"/>
                  </a:schemeClr>
                </a:solidFill>
              </a:rPr>
              <a:t>Tamihana</a:t>
            </a:r>
            <a:r>
              <a:rPr lang="en-NZ" dirty="0"/>
              <a:t>, </a:t>
            </a:r>
            <a:r>
              <a:rPr lang="en-NZ" b="1" dirty="0">
                <a:solidFill>
                  <a:schemeClr val="tx1">
                    <a:lumMod val="65000"/>
                    <a:lumOff val="35000"/>
                  </a:schemeClr>
                </a:solidFill>
              </a:rPr>
              <a:t>Hadfield,</a:t>
            </a:r>
            <a:r>
              <a:rPr lang="en-NZ" dirty="0">
                <a:solidFill>
                  <a:schemeClr val="tx1">
                    <a:lumMod val="65000"/>
                    <a:lumOff val="35000"/>
                  </a:schemeClr>
                </a:solidFill>
              </a:rPr>
              <a:t> </a:t>
            </a:r>
            <a:r>
              <a:rPr lang="en-NZ" b="1" dirty="0">
                <a:solidFill>
                  <a:schemeClr val="tx2">
                    <a:lumMod val="75000"/>
                    <a:lumOff val="25000"/>
                  </a:schemeClr>
                </a:solidFill>
              </a:rPr>
              <a:t>Williams</a:t>
            </a:r>
            <a:r>
              <a:rPr lang="en-NZ" dirty="0">
                <a:solidFill>
                  <a:schemeClr val="tx2">
                    <a:lumMod val="75000"/>
                    <a:lumOff val="25000"/>
                  </a:schemeClr>
                </a:solidFill>
              </a:rPr>
              <a:t>,</a:t>
            </a:r>
            <a:r>
              <a:rPr lang="en-NZ" dirty="0"/>
              <a:t> </a:t>
            </a:r>
            <a:r>
              <a:rPr lang="en-NZ" b="1" dirty="0"/>
              <a:t>Marsden,</a:t>
            </a:r>
            <a:r>
              <a:rPr lang="en-NZ" dirty="0"/>
              <a:t> </a:t>
            </a:r>
            <a:r>
              <a:rPr lang="en-NZ" b="1" dirty="0">
                <a:solidFill>
                  <a:schemeClr val="accent3">
                    <a:lumMod val="50000"/>
                  </a:schemeClr>
                </a:solidFill>
              </a:rPr>
              <a:t>Wilberforce</a:t>
            </a:r>
            <a:r>
              <a:rPr lang="en-NZ" dirty="0"/>
              <a:t>, &amp; even Wilberforce’s pastor, </a:t>
            </a:r>
            <a:r>
              <a:rPr lang="en-NZ" b="1" dirty="0">
                <a:solidFill>
                  <a:schemeClr val="accent6">
                    <a:lumMod val="50000"/>
                  </a:schemeClr>
                </a:solidFill>
              </a:rPr>
              <a:t>John Newton </a:t>
            </a:r>
            <a:r>
              <a:rPr lang="en-NZ" dirty="0"/>
              <a:t>(Amazing Grace) who repented from being a slaver then taught freedom of coloured people, &amp; who was himself mentored by George Whitfield &amp; influenced by Wesley. Mentoring &amp; discipleship are keys to great leadership.</a:t>
            </a:r>
          </a:p>
          <a:p>
            <a:pPr marL="305435" indent="-305435"/>
            <a:r>
              <a:rPr lang="en-NZ" dirty="0"/>
              <a:t>But the key to it all in NZ was that leaders empowered every person to </a:t>
            </a:r>
            <a:r>
              <a:rPr lang="en-NZ" b="1" i="1" dirty="0">
                <a:solidFill>
                  <a:schemeClr val="accent1">
                    <a:lumMod val="75000"/>
                  </a:schemeClr>
                </a:solidFill>
              </a:rPr>
              <a:t>get up &amp; evangelise</a:t>
            </a:r>
            <a:r>
              <a:rPr lang="en-NZ" dirty="0"/>
              <a:t>, to be the one to bring change, &amp; everyone did. Each one reached one, &amp; usually many more. </a:t>
            </a:r>
            <a:r>
              <a:rPr lang="en-NZ" b="1" dirty="0"/>
              <a:t>And in NZ </a:t>
            </a:r>
            <a:r>
              <a:rPr lang="en-NZ" u="sng" dirty="0"/>
              <a:t>it happened through </a:t>
            </a:r>
            <a:r>
              <a:rPr lang="en-NZ" b="1" u="sng" dirty="0">
                <a:solidFill>
                  <a:srgbClr val="FF0000"/>
                </a:solidFill>
              </a:rPr>
              <a:t>PROPHETIC EVANGELISM</a:t>
            </a:r>
            <a:r>
              <a:rPr lang="en-NZ" u="sng" dirty="0"/>
              <a:t>. </a:t>
            </a:r>
          </a:p>
          <a:p>
            <a:r>
              <a:rPr lang="en-NZ" b="1" dirty="0">
                <a:highlight>
                  <a:srgbClr val="FFFF00"/>
                </a:highlight>
              </a:rPr>
              <a:t>This is our HERITAGE!</a:t>
            </a:r>
            <a:r>
              <a:rPr lang="en-NZ" b="1" dirty="0"/>
              <a:t>   </a:t>
            </a:r>
            <a:r>
              <a:rPr lang="en-NZ" dirty="0"/>
              <a:t>Own it. Wear it as a badge. Then </a:t>
            </a:r>
            <a:r>
              <a:rPr lang="en-NZ" b="1" dirty="0">
                <a:solidFill>
                  <a:schemeClr val="accent1">
                    <a:lumMod val="75000"/>
                  </a:schemeClr>
                </a:solidFill>
              </a:rPr>
              <a:t>live it every day! </a:t>
            </a:r>
            <a:r>
              <a:rPr lang="en-NZ" dirty="0"/>
              <a:t>Listen to that little prompt, then act on it, Fearlessly!</a:t>
            </a:r>
          </a:p>
          <a:p>
            <a:pPr marL="305435" indent="-305435"/>
            <a:r>
              <a:rPr lang="en-NZ" dirty="0"/>
              <a:t>Also note that there was valid criticism of Māori Christians due to them not being thoroughly discipled so thinking it was OK to blend their old Tohunga (Māori spiritualism) ways with Christianity. As Bill Johnson says, the gospel walks on 2 legs which are, 1) Sound Biblical Understanding correctly applied. 2) The power of the Holy Spirit working through &amp; in us.  If either is corrupted we don't make progress.</a:t>
            </a:r>
          </a:p>
          <a:p>
            <a:pPr marL="305435" indent="-305435"/>
            <a:endParaRPr lang="en-NZ" b="1" dirty="0">
              <a:solidFill>
                <a:schemeClr val="accent1">
                  <a:lumMod val="75000"/>
                </a:schemeClr>
              </a:solidFill>
            </a:endParaRPr>
          </a:p>
          <a:p>
            <a:pPr marL="305435" indent="-305435"/>
            <a:endParaRPr lang="en-NZ" dirty="0"/>
          </a:p>
        </p:txBody>
      </p:sp>
    </p:spTree>
    <p:extLst>
      <p:ext uri="{BB962C8B-B14F-4D97-AF65-F5344CB8AC3E}">
        <p14:creationId xmlns:p14="http://schemas.microsoft.com/office/powerpoint/2010/main" val="2994709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6DF3-B1F0-4819-8822-C827852066F8}"/>
              </a:ext>
            </a:extLst>
          </p:cNvPr>
          <p:cNvSpPr>
            <a:spLocks noGrp="1"/>
          </p:cNvSpPr>
          <p:nvPr>
            <p:ph type="title"/>
          </p:nvPr>
        </p:nvSpPr>
        <p:spPr>
          <a:xfrm>
            <a:off x="363960" y="92112"/>
            <a:ext cx="11029616" cy="875808"/>
          </a:xfrm>
        </p:spPr>
        <p:txBody>
          <a:bodyPr>
            <a:normAutofit fontScale="90000"/>
          </a:bodyPr>
          <a:lstStyle/>
          <a:p>
            <a:r>
              <a:rPr lang="en-NZ" b="1" dirty="0">
                <a:solidFill>
                  <a:schemeClr val="accent1">
                    <a:lumMod val="75000"/>
                  </a:schemeClr>
                </a:solidFill>
              </a:rPr>
              <a:t>Added Extra: </a:t>
            </a:r>
            <a:br>
              <a:rPr lang="en-NZ" sz="1200" dirty="0"/>
            </a:br>
            <a:r>
              <a:rPr lang="en-NZ" sz="1200" dirty="0"/>
              <a:t> </a:t>
            </a:r>
            <a:br>
              <a:rPr lang="en-NZ" sz="1200" dirty="0"/>
            </a:br>
            <a:r>
              <a:rPr lang="en-NZ" sz="1200" dirty="0"/>
              <a:t>I </a:t>
            </a:r>
            <a:r>
              <a:rPr lang="en-NZ" sz="1200" cap="none" dirty="0"/>
              <a:t>learned the following from Ngai Tahu Chief, George Ehu, &amp; it was confirmed by my wife's Kuaka, </a:t>
            </a:r>
            <a:r>
              <a:rPr lang="en-NZ" sz="1200" cap="none" dirty="0" err="1"/>
              <a:t>Pipiana</a:t>
            </a:r>
            <a:r>
              <a:rPr lang="en-NZ" sz="1200" cap="none" dirty="0"/>
              <a:t> </a:t>
            </a:r>
            <a:r>
              <a:rPr lang="en-NZ" sz="1200" cap="none" dirty="0" err="1"/>
              <a:t>Hemopo</a:t>
            </a:r>
            <a:r>
              <a:rPr lang="en-NZ" sz="1200" cap="none" dirty="0"/>
              <a:t> (Brown) the Kuia of the Hapu at </a:t>
            </a:r>
            <a:r>
              <a:rPr lang="en-NZ" sz="1200" cap="none" dirty="0" err="1"/>
              <a:t>Parawahahwaha</a:t>
            </a:r>
            <a:r>
              <a:rPr lang="en-NZ" sz="1200" cap="none" dirty="0"/>
              <a:t>, &amp; great </a:t>
            </a:r>
            <a:r>
              <a:rPr lang="en-NZ" sz="1200" cap="none" dirty="0" err="1"/>
              <a:t>great</a:t>
            </a:r>
            <a:r>
              <a:rPr lang="en-NZ" sz="1200" cap="none" dirty="0"/>
              <a:t> niece of </a:t>
            </a:r>
            <a:r>
              <a:rPr lang="en-NZ" sz="1200" cap="none" dirty="0" err="1"/>
              <a:t>Te</a:t>
            </a:r>
            <a:r>
              <a:rPr lang="en-NZ" sz="1200" cap="none" dirty="0"/>
              <a:t> Rauparaha</a:t>
            </a:r>
            <a:endParaRPr lang="en-NZ" sz="1200" dirty="0"/>
          </a:p>
        </p:txBody>
      </p:sp>
      <p:sp>
        <p:nvSpPr>
          <p:cNvPr id="4" name="TextBox 3">
            <a:extLst>
              <a:ext uri="{FF2B5EF4-FFF2-40B4-BE49-F238E27FC236}">
                <a16:creationId xmlns:a16="http://schemas.microsoft.com/office/drawing/2014/main" id="{9AAC6F41-AE0D-4463-B0B9-3200A6A15B2F}"/>
              </a:ext>
            </a:extLst>
          </p:cNvPr>
          <p:cNvSpPr txBox="1"/>
          <p:nvPr/>
        </p:nvSpPr>
        <p:spPr>
          <a:xfrm>
            <a:off x="360727" y="1150207"/>
            <a:ext cx="11652308" cy="5355312"/>
          </a:xfrm>
          <a:prstGeom prst="rect">
            <a:avLst/>
          </a:prstGeom>
          <a:noFill/>
        </p:spPr>
        <p:txBody>
          <a:bodyPr wrap="square" lIns="91440" tIns="45720" rIns="91440" bIns="45720" rtlCol="0" anchor="t">
            <a:spAutoFit/>
          </a:bodyPr>
          <a:lstStyle/>
          <a:p>
            <a:r>
              <a:rPr lang="en-NZ" dirty="0"/>
              <a:t>When Tamihana was returning home from Canterbury he was passing </a:t>
            </a:r>
            <a:r>
              <a:rPr lang="en-NZ" dirty="0" err="1"/>
              <a:t>Raukotara</a:t>
            </a:r>
            <a:r>
              <a:rPr lang="en-NZ" dirty="0"/>
              <a:t>, Nth of Kaikoura, when it occurred to him that they had missed taking the Gospel to this Pa on their way </a:t>
            </a:r>
            <a:r>
              <a:rPr lang="en-NZ" dirty="0" err="1"/>
              <a:t>Sth</a:t>
            </a:r>
            <a:r>
              <a:rPr lang="en-NZ" dirty="0"/>
              <a:t>. </a:t>
            </a:r>
            <a:r>
              <a:rPr lang="en-NZ" dirty="0" err="1"/>
              <a:t>Raukotara</a:t>
            </a:r>
            <a:r>
              <a:rPr lang="en-NZ" dirty="0"/>
              <a:t> had been the 1</a:t>
            </a:r>
            <a:r>
              <a:rPr lang="en-NZ" baseline="30000" dirty="0"/>
              <a:t>st</a:t>
            </a:r>
            <a:r>
              <a:rPr lang="en-NZ" dirty="0"/>
              <a:t> Pa destroyed by </a:t>
            </a:r>
            <a:r>
              <a:rPr lang="en-NZ" dirty="0" err="1"/>
              <a:t>Te</a:t>
            </a:r>
            <a:r>
              <a:rPr lang="en-NZ" dirty="0"/>
              <a:t> Rauparaha on his warpath. So </a:t>
            </a:r>
            <a:r>
              <a:rPr lang="en-NZ" dirty="0" err="1"/>
              <a:t>Tamihana</a:t>
            </a:r>
            <a:r>
              <a:rPr lang="en-NZ" dirty="0"/>
              <a:t> sent his younger brother ashore with the Gospel message. </a:t>
            </a:r>
          </a:p>
          <a:p>
            <a:r>
              <a:rPr lang="en-NZ" dirty="0"/>
              <a:t>Before he could say why he was there they asked who he was, then struck him dead. The </a:t>
            </a:r>
            <a:r>
              <a:rPr lang="en-NZ" dirty="0" err="1"/>
              <a:t>Sth</a:t>
            </a:r>
            <a:r>
              <a:rPr lang="en-NZ" dirty="0"/>
              <a:t> Island’s 1</a:t>
            </a:r>
            <a:r>
              <a:rPr lang="en-NZ" baseline="30000" dirty="0"/>
              <a:t>st</a:t>
            </a:r>
            <a:r>
              <a:rPr lang="en-NZ" dirty="0"/>
              <a:t> Martyr.</a:t>
            </a:r>
          </a:p>
          <a:p>
            <a:endParaRPr lang="en-NZ" dirty="0"/>
          </a:p>
          <a:p>
            <a:r>
              <a:rPr lang="en-NZ" dirty="0"/>
              <a:t>When the news reached </a:t>
            </a:r>
            <a:r>
              <a:rPr lang="en-NZ" dirty="0" err="1"/>
              <a:t>Te</a:t>
            </a:r>
            <a:r>
              <a:rPr lang="en-NZ" dirty="0"/>
              <a:t> Rauparaha the old warrior rose up in him, but then he calmed &amp; said “That is the old me, Jesus has changed me. I need NZ to hear my Testimony” So he wrote his famous Haka as a testimony. The following is the version passed down in my wife's family from her Great x5 Aunt, </a:t>
            </a:r>
            <a:r>
              <a:rPr lang="en-NZ" dirty="0" err="1"/>
              <a:t>Te</a:t>
            </a:r>
            <a:r>
              <a:rPr lang="en-NZ" dirty="0"/>
              <a:t> </a:t>
            </a:r>
            <a:r>
              <a:rPr lang="en-NZ" dirty="0" err="1"/>
              <a:t>Ākau</a:t>
            </a:r>
            <a:r>
              <a:rPr lang="en-NZ" dirty="0"/>
              <a:t> of </a:t>
            </a:r>
            <a:r>
              <a:rPr lang="en-NZ" dirty="0" err="1"/>
              <a:t>Tūhourangi</a:t>
            </a:r>
            <a:r>
              <a:rPr lang="en-NZ" dirty="0"/>
              <a:t>, </a:t>
            </a:r>
            <a:r>
              <a:rPr lang="en-NZ" dirty="0" err="1"/>
              <a:t>Te</a:t>
            </a:r>
            <a:r>
              <a:rPr lang="en-NZ" dirty="0"/>
              <a:t> Rauparaha's 5th &amp; Senior Wife:</a:t>
            </a:r>
          </a:p>
          <a:p>
            <a:endParaRPr lang="en-NZ" dirty="0"/>
          </a:p>
          <a:p>
            <a:r>
              <a:rPr lang="en-NZ" i="1" dirty="0">
                <a:solidFill>
                  <a:srgbClr val="202122"/>
                </a:solidFill>
                <a:latin typeface="Arial"/>
                <a:cs typeface="Arial"/>
              </a:rPr>
              <a:t>   </a:t>
            </a:r>
            <a:r>
              <a:rPr lang="en-NZ" b="0" i="1" dirty="0">
                <a:solidFill>
                  <a:srgbClr val="202122"/>
                </a:solidFill>
                <a:effectLst/>
                <a:latin typeface="Arial"/>
                <a:cs typeface="Arial"/>
              </a:rPr>
              <a:t>Ka mate, ka mate! ka </a:t>
            </a:r>
            <a:r>
              <a:rPr lang="en-NZ" b="0" i="1" dirty="0" err="1">
                <a:solidFill>
                  <a:srgbClr val="202122"/>
                </a:solidFill>
                <a:effectLst/>
                <a:latin typeface="Arial"/>
                <a:cs typeface="Arial"/>
              </a:rPr>
              <a:t>ora</a:t>
            </a:r>
            <a:r>
              <a:rPr lang="en-NZ" b="0" i="1" dirty="0">
                <a:solidFill>
                  <a:srgbClr val="202122"/>
                </a:solidFill>
                <a:effectLst/>
                <a:latin typeface="Arial"/>
                <a:cs typeface="Arial"/>
              </a:rPr>
              <a:t>! ka </a:t>
            </a:r>
            <a:r>
              <a:rPr lang="en-NZ" b="0" i="1" dirty="0" err="1">
                <a:solidFill>
                  <a:srgbClr val="202122"/>
                </a:solidFill>
                <a:effectLst/>
                <a:latin typeface="Arial"/>
                <a:cs typeface="Arial"/>
              </a:rPr>
              <a:t>ora</a:t>
            </a:r>
            <a:r>
              <a:rPr lang="en-NZ" b="0" i="1" dirty="0">
                <a:solidFill>
                  <a:srgbClr val="202122"/>
                </a:solidFill>
                <a:effectLst/>
                <a:latin typeface="Arial"/>
                <a:cs typeface="Arial"/>
              </a:rPr>
              <a:t>!			</a:t>
            </a:r>
            <a:r>
              <a:rPr lang="en-NZ" i="1" dirty="0">
                <a:solidFill>
                  <a:srgbClr val="202122"/>
                </a:solidFill>
                <a:latin typeface="Arial"/>
                <a:cs typeface="Arial"/>
              </a:rPr>
              <a:t>          </a:t>
            </a:r>
            <a:r>
              <a:rPr lang="en-NZ" b="0" i="1" dirty="0">
                <a:solidFill>
                  <a:srgbClr val="202122"/>
                </a:solidFill>
                <a:effectLst/>
                <a:latin typeface="Arial"/>
                <a:cs typeface="Arial"/>
              </a:rPr>
              <a:t>I was Dead, I am Alive</a:t>
            </a:r>
            <a:br>
              <a:rPr lang="en-NZ" b="0" i="1" dirty="0">
                <a:effectLst/>
                <a:latin typeface="Arial" panose="020B0604020202020204" pitchFamily="34" charset="0"/>
              </a:rPr>
            </a:br>
            <a:r>
              <a:rPr lang="en-NZ" i="1" dirty="0">
                <a:solidFill>
                  <a:srgbClr val="202122"/>
                </a:solidFill>
                <a:latin typeface="Arial"/>
                <a:cs typeface="Arial"/>
              </a:rPr>
              <a:t>   </a:t>
            </a:r>
            <a:r>
              <a:rPr lang="en-NZ" b="0" i="1" dirty="0">
                <a:solidFill>
                  <a:srgbClr val="202122"/>
                </a:solidFill>
                <a:effectLst/>
                <a:latin typeface="Arial"/>
                <a:cs typeface="Arial"/>
              </a:rPr>
              <a:t>Ka mate! ka mate! ka </a:t>
            </a:r>
            <a:r>
              <a:rPr lang="en-NZ" b="0" i="1" dirty="0" err="1">
                <a:solidFill>
                  <a:srgbClr val="202122"/>
                </a:solidFill>
                <a:effectLst/>
                <a:latin typeface="Arial"/>
                <a:cs typeface="Arial"/>
              </a:rPr>
              <a:t>ora</a:t>
            </a:r>
            <a:r>
              <a:rPr lang="en-NZ" b="0" i="1" dirty="0">
                <a:solidFill>
                  <a:srgbClr val="202122"/>
                </a:solidFill>
                <a:effectLst/>
                <a:latin typeface="Arial"/>
                <a:cs typeface="Arial"/>
              </a:rPr>
              <a:t>! ka </a:t>
            </a:r>
            <a:r>
              <a:rPr lang="en-NZ" b="0" i="1" dirty="0" err="1">
                <a:solidFill>
                  <a:srgbClr val="202122"/>
                </a:solidFill>
                <a:effectLst/>
                <a:latin typeface="Arial"/>
                <a:cs typeface="Arial"/>
              </a:rPr>
              <a:t>ora</a:t>
            </a:r>
            <a:r>
              <a:rPr lang="en-NZ" b="0" i="1" dirty="0">
                <a:solidFill>
                  <a:srgbClr val="202122"/>
                </a:solidFill>
                <a:effectLst/>
                <a:latin typeface="Arial"/>
                <a:cs typeface="Arial"/>
              </a:rPr>
              <a:t>!			</a:t>
            </a:r>
            <a:r>
              <a:rPr lang="en-NZ" i="1" dirty="0">
                <a:solidFill>
                  <a:srgbClr val="202122"/>
                </a:solidFill>
                <a:latin typeface="Arial"/>
                <a:cs typeface="Arial"/>
              </a:rPr>
              <a:t>          </a:t>
            </a:r>
            <a:r>
              <a:rPr lang="en-NZ" b="0" i="1" dirty="0">
                <a:solidFill>
                  <a:srgbClr val="202122"/>
                </a:solidFill>
                <a:effectLst/>
                <a:latin typeface="Arial"/>
                <a:cs typeface="Arial"/>
              </a:rPr>
              <a:t>I was Dead, I am Alive (I have received salvation)</a:t>
            </a:r>
            <a:br>
              <a:rPr lang="en-NZ" b="0" i="1" dirty="0">
                <a:effectLst/>
                <a:latin typeface="Arial" panose="020B0604020202020204" pitchFamily="34" charset="0"/>
              </a:rPr>
            </a:br>
            <a:r>
              <a:rPr lang="en-NZ" i="1" dirty="0">
                <a:solidFill>
                  <a:srgbClr val="202122"/>
                </a:solidFill>
                <a:latin typeface="Arial"/>
                <a:cs typeface="Arial"/>
              </a:rPr>
              <a:t>   </a:t>
            </a:r>
            <a:r>
              <a:rPr lang="en-NZ" b="0" i="1" dirty="0" err="1">
                <a:solidFill>
                  <a:srgbClr val="202122"/>
                </a:solidFill>
                <a:effectLst/>
                <a:latin typeface="Arial"/>
                <a:cs typeface="Arial"/>
              </a:rPr>
              <a:t>Tēnei</a:t>
            </a:r>
            <a:r>
              <a:rPr lang="en-NZ" b="0" i="1" dirty="0">
                <a:solidFill>
                  <a:srgbClr val="202122"/>
                </a:solidFill>
                <a:effectLst/>
                <a:latin typeface="Arial"/>
                <a:cs typeface="Arial"/>
              </a:rPr>
              <a:t> </a:t>
            </a:r>
            <a:r>
              <a:rPr lang="en-NZ" b="0" i="1" dirty="0" err="1">
                <a:solidFill>
                  <a:srgbClr val="202122"/>
                </a:solidFill>
                <a:effectLst/>
                <a:latin typeface="Arial"/>
                <a:cs typeface="Arial"/>
              </a:rPr>
              <a:t>te</a:t>
            </a:r>
            <a:r>
              <a:rPr lang="en-NZ" b="0" i="1" dirty="0">
                <a:solidFill>
                  <a:srgbClr val="202122"/>
                </a:solidFill>
                <a:effectLst/>
                <a:latin typeface="Arial"/>
                <a:cs typeface="Arial"/>
              </a:rPr>
              <a:t> </a:t>
            </a:r>
            <a:r>
              <a:rPr lang="en-NZ" b="0" i="1" dirty="0" err="1">
                <a:solidFill>
                  <a:srgbClr val="202122"/>
                </a:solidFill>
                <a:effectLst/>
                <a:latin typeface="Arial"/>
                <a:cs typeface="Arial"/>
              </a:rPr>
              <a:t>tangata</a:t>
            </a:r>
            <a:r>
              <a:rPr lang="en-NZ" b="0" i="1" dirty="0">
                <a:solidFill>
                  <a:srgbClr val="202122"/>
                </a:solidFill>
                <a:effectLst/>
                <a:latin typeface="Arial"/>
                <a:cs typeface="Arial"/>
              </a:rPr>
              <a:t> </a:t>
            </a:r>
            <a:r>
              <a:rPr lang="en-NZ" b="0" i="1" dirty="0" err="1">
                <a:solidFill>
                  <a:srgbClr val="202122"/>
                </a:solidFill>
                <a:effectLst/>
                <a:latin typeface="Arial"/>
                <a:cs typeface="Arial"/>
              </a:rPr>
              <a:t>pūhuruhuru</a:t>
            </a:r>
            <a:r>
              <a:rPr lang="en-NZ" b="0" i="1" dirty="0">
                <a:solidFill>
                  <a:srgbClr val="202122"/>
                </a:solidFill>
                <a:effectLst/>
                <a:latin typeface="Arial"/>
                <a:cs typeface="Arial"/>
              </a:rPr>
              <a:t>			</a:t>
            </a:r>
            <a:r>
              <a:rPr lang="en-NZ" i="1" dirty="0">
                <a:solidFill>
                  <a:srgbClr val="202122"/>
                </a:solidFill>
                <a:latin typeface="Arial"/>
                <a:cs typeface="Arial"/>
              </a:rPr>
              <a:t>                 </a:t>
            </a:r>
            <a:r>
              <a:rPr lang="en-NZ" b="0" i="1" dirty="0">
                <a:solidFill>
                  <a:srgbClr val="202122"/>
                </a:solidFill>
                <a:effectLst/>
                <a:latin typeface="Arial"/>
                <a:cs typeface="Arial"/>
              </a:rPr>
              <a:t>This is the long haired bearded man (Jesus)</a:t>
            </a:r>
            <a:br>
              <a:rPr lang="en-NZ" b="0" i="1" dirty="0">
                <a:effectLst/>
                <a:latin typeface="Arial" panose="020B0604020202020204" pitchFamily="34" charset="0"/>
              </a:rPr>
            </a:br>
            <a:r>
              <a:rPr lang="en-NZ" i="1" dirty="0">
                <a:solidFill>
                  <a:srgbClr val="202122"/>
                </a:solidFill>
                <a:latin typeface="Arial"/>
                <a:cs typeface="Arial"/>
              </a:rPr>
              <a:t>   </a:t>
            </a:r>
            <a:r>
              <a:rPr lang="en-NZ" b="0" i="1" dirty="0" err="1">
                <a:solidFill>
                  <a:srgbClr val="202122"/>
                </a:solidFill>
                <a:effectLst/>
                <a:latin typeface="Arial"/>
                <a:cs typeface="Arial"/>
              </a:rPr>
              <a:t>Nāna</a:t>
            </a:r>
            <a:r>
              <a:rPr lang="en-NZ" b="0" i="1" dirty="0">
                <a:solidFill>
                  <a:srgbClr val="202122"/>
                </a:solidFill>
                <a:effectLst/>
                <a:latin typeface="Arial"/>
                <a:cs typeface="Arial"/>
              </a:rPr>
              <a:t> </a:t>
            </a:r>
            <a:r>
              <a:rPr lang="en-NZ" b="0" i="1" dirty="0" err="1">
                <a:solidFill>
                  <a:srgbClr val="202122"/>
                </a:solidFill>
                <a:effectLst/>
                <a:latin typeface="Arial"/>
                <a:cs typeface="Arial"/>
              </a:rPr>
              <a:t>nei</a:t>
            </a:r>
            <a:r>
              <a:rPr lang="en-NZ" b="0" i="1" dirty="0">
                <a:solidFill>
                  <a:srgbClr val="202122"/>
                </a:solidFill>
                <a:effectLst/>
                <a:latin typeface="Arial"/>
                <a:cs typeface="Arial"/>
              </a:rPr>
              <a:t> </a:t>
            </a:r>
            <a:r>
              <a:rPr lang="en-NZ" b="0" i="1" dirty="0" err="1">
                <a:solidFill>
                  <a:srgbClr val="202122"/>
                </a:solidFill>
                <a:effectLst/>
                <a:latin typeface="Arial"/>
                <a:cs typeface="Arial"/>
              </a:rPr>
              <a:t>i</a:t>
            </a:r>
            <a:r>
              <a:rPr lang="en-NZ" b="0" i="1" dirty="0">
                <a:solidFill>
                  <a:srgbClr val="202122"/>
                </a:solidFill>
                <a:effectLst/>
                <a:latin typeface="Arial"/>
                <a:cs typeface="Arial"/>
              </a:rPr>
              <a:t> tiki </a:t>
            </a:r>
            <a:r>
              <a:rPr lang="en-NZ" b="0" i="1" dirty="0" err="1">
                <a:solidFill>
                  <a:srgbClr val="202122"/>
                </a:solidFill>
                <a:effectLst/>
                <a:latin typeface="Arial"/>
                <a:cs typeface="Arial"/>
              </a:rPr>
              <a:t>mai</a:t>
            </a:r>
            <a:r>
              <a:rPr lang="en-NZ" b="0" i="1" dirty="0">
                <a:solidFill>
                  <a:srgbClr val="202122"/>
                </a:solidFill>
                <a:effectLst/>
                <a:latin typeface="Arial"/>
                <a:cs typeface="Arial"/>
              </a:rPr>
              <a:t> </a:t>
            </a:r>
            <a:r>
              <a:rPr lang="en-NZ" b="0" i="1" dirty="0" err="1">
                <a:solidFill>
                  <a:srgbClr val="202122"/>
                </a:solidFill>
                <a:effectLst/>
                <a:latin typeface="Arial"/>
                <a:cs typeface="Arial"/>
              </a:rPr>
              <a:t>whakawhiti</a:t>
            </a:r>
            <a:r>
              <a:rPr lang="en-NZ" b="0" i="1" dirty="0">
                <a:solidFill>
                  <a:srgbClr val="202122"/>
                </a:solidFill>
                <a:effectLst/>
                <a:latin typeface="Arial"/>
                <a:cs typeface="Arial"/>
              </a:rPr>
              <a:t> </a:t>
            </a:r>
            <a:r>
              <a:rPr lang="en-NZ" b="0" i="1" dirty="0" err="1">
                <a:solidFill>
                  <a:srgbClr val="202122"/>
                </a:solidFill>
                <a:effectLst/>
                <a:latin typeface="Arial"/>
                <a:cs typeface="Arial"/>
              </a:rPr>
              <a:t>te</a:t>
            </a:r>
            <a:r>
              <a:rPr lang="en-NZ" b="0" i="1" dirty="0">
                <a:solidFill>
                  <a:srgbClr val="202122"/>
                </a:solidFill>
                <a:effectLst/>
                <a:latin typeface="Arial"/>
                <a:cs typeface="Arial"/>
              </a:rPr>
              <a:t> </a:t>
            </a:r>
            <a:r>
              <a:rPr lang="en-NZ" b="0" i="1" dirty="0" err="1">
                <a:solidFill>
                  <a:srgbClr val="202122"/>
                </a:solidFill>
                <a:effectLst/>
                <a:latin typeface="Arial"/>
                <a:cs typeface="Arial"/>
              </a:rPr>
              <a:t>rā</a:t>
            </a:r>
            <a:r>
              <a:rPr lang="en-NZ" b="0" i="1" dirty="0">
                <a:solidFill>
                  <a:srgbClr val="202122"/>
                </a:solidFill>
                <a:effectLst/>
                <a:latin typeface="Arial"/>
                <a:cs typeface="Arial"/>
              </a:rPr>
              <a:t>			</a:t>
            </a:r>
            <a:r>
              <a:rPr lang="en-NZ" i="1" dirty="0">
                <a:solidFill>
                  <a:srgbClr val="202122"/>
                </a:solidFill>
                <a:latin typeface="Arial"/>
                <a:cs typeface="Arial"/>
              </a:rPr>
              <a:t>         </a:t>
            </a:r>
            <a:r>
              <a:rPr lang="en-NZ" b="0" i="1" dirty="0">
                <a:solidFill>
                  <a:srgbClr val="202122"/>
                </a:solidFill>
                <a:effectLst/>
                <a:latin typeface="Arial"/>
                <a:cs typeface="Arial"/>
              </a:rPr>
              <a:t>Who took me into His Light</a:t>
            </a:r>
            <a:br>
              <a:rPr lang="en-NZ" b="0" i="1" dirty="0">
                <a:effectLst/>
                <a:latin typeface="Arial" panose="020B0604020202020204" pitchFamily="34" charset="0"/>
              </a:rPr>
            </a:br>
            <a:r>
              <a:rPr lang="en-NZ" i="1" dirty="0">
                <a:solidFill>
                  <a:srgbClr val="202122"/>
                </a:solidFill>
                <a:latin typeface="Arial"/>
                <a:cs typeface="Arial"/>
              </a:rPr>
              <a:t>   </a:t>
            </a:r>
            <a:r>
              <a:rPr lang="en-NZ" b="0" i="1" dirty="0">
                <a:solidFill>
                  <a:srgbClr val="202122"/>
                </a:solidFill>
                <a:effectLst/>
                <a:latin typeface="Arial"/>
                <a:cs typeface="Arial"/>
              </a:rPr>
              <a:t>Ā, </a:t>
            </a:r>
            <a:r>
              <a:rPr lang="en-NZ" b="0" i="1" dirty="0" err="1">
                <a:solidFill>
                  <a:srgbClr val="202122"/>
                </a:solidFill>
                <a:effectLst/>
                <a:latin typeface="Arial"/>
                <a:cs typeface="Arial"/>
              </a:rPr>
              <a:t>upane</a:t>
            </a:r>
            <a:r>
              <a:rPr lang="en-NZ" b="0" i="1" dirty="0">
                <a:solidFill>
                  <a:srgbClr val="202122"/>
                </a:solidFill>
                <a:effectLst/>
                <a:latin typeface="Arial"/>
                <a:cs typeface="Arial"/>
              </a:rPr>
              <a:t>! ka </a:t>
            </a:r>
            <a:r>
              <a:rPr lang="en-NZ" b="0" i="1" dirty="0" err="1">
                <a:solidFill>
                  <a:srgbClr val="202122"/>
                </a:solidFill>
                <a:effectLst/>
                <a:latin typeface="Arial"/>
                <a:cs typeface="Arial"/>
              </a:rPr>
              <a:t>upane</a:t>
            </a:r>
            <a:r>
              <a:rPr lang="en-NZ" b="0" i="1" dirty="0">
                <a:solidFill>
                  <a:srgbClr val="202122"/>
                </a:solidFill>
                <a:effectLst/>
                <a:latin typeface="Arial"/>
                <a:cs typeface="Arial"/>
              </a:rPr>
              <a:t>!				</a:t>
            </a:r>
            <a:r>
              <a:rPr lang="en-NZ" i="1" dirty="0">
                <a:solidFill>
                  <a:srgbClr val="202122"/>
                </a:solidFill>
                <a:latin typeface="Arial"/>
                <a:cs typeface="Arial"/>
              </a:rPr>
              <a:t>                         </a:t>
            </a:r>
            <a:r>
              <a:rPr lang="en-NZ" b="0" i="1" dirty="0">
                <a:solidFill>
                  <a:srgbClr val="202122"/>
                </a:solidFill>
                <a:effectLst/>
                <a:latin typeface="Arial"/>
                <a:cs typeface="Arial"/>
              </a:rPr>
              <a:t>And takes me higher up (into knowledge of Him)</a:t>
            </a:r>
            <a:br>
              <a:rPr lang="en-NZ" b="0" i="1" dirty="0">
                <a:effectLst/>
                <a:latin typeface="Arial" panose="020B0604020202020204" pitchFamily="34" charset="0"/>
              </a:rPr>
            </a:br>
            <a:r>
              <a:rPr lang="en-NZ" i="1" dirty="0">
                <a:solidFill>
                  <a:srgbClr val="202122"/>
                </a:solidFill>
                <a:latin typeface="Arial"/>
                <a:cs typeface="Arial"/>
              </a:rPr>
              <a:t>   </a:t>
            </a:r>
            <a:r>
              <a:rPr lang="en-NZ" b="0" i="1" dirty="0">
                <a:solidFill>
                  <a:srgbClr val="202122"/>
                </a:solidFill>
                <a:effectLst/>
                <a:latin typeface="Arial"/>
                <a:cs typeface="Arial"/>
              </a:rPr>
              <a:t>Ā, </a:t>
            </a:r>
            <a:r>
              <a:rPr lang="en-NZ" b="0" i="1" dirty="0" err="1">
                <a:solidFill>
                  <a:srgbClr val="202122"/>
                </a:solidFill>
                <a:effectLst/>
                <a:latin typeface="Arial"/>
                <a:cs typeface="Arial"/>
              </a:rPr>
              <a:t>upane</a:t>
            </a:r>
            <a:r>
              <a:rPr lang="en-NZ" b="0" i="1" dirty="0">
                <a:solidFill>
                  <a:srgbClr val="202122"/>
                </a:solidFill>
                <a:effectLst/>
                <a:latin typeface="Arial"/>
                <a:cs typeface="Arial"/>
              </a:rPr>
              <a:t>, ka </a:t>
            </a:r>
            <a:r>
              <a:rPr lang="en-NZ" b="0" i="1" dirty="0" err="1">
                <a:solidFill>
                  <a:srgbClr val="202122"/>
                </a:solidFill>
                <a:effectLst/>
                <a:latin typeface="Arial"/>
                <a:cs typeface="Arial"/>
              </a:rPr>
              <a:t>upane</a:t>
            </a:r>
            <a:r>
              <a:rPr lang="en-NZ" b="0" i="1" dirty="0">
                <a:solidFill>
                  <a:srgbClr val="202122"/>
                </a:solidFill>
                <a:effectLst/>
                <a:latin typeface="Arial"/>
                <a:cs typeface="Arial"/>
              </a:rPr>
              <a:t>, </a:t>
            </a:r>
            <a:r>
              <a:rPr lang="en-NZ" b="0" i="1" dirty="0" err="1">
                <a:solidFill>
                  <a:srgbClr val="202122"/>
                </a:solidFill>
                <a:effectLst/>
                <a:latin typeface="Arial"/>
                <a:cs typeface="Arial"/>
              </a:rPr>
              <a:t>whiti</a:t>
            </a:r>
            <a:r>
              <a:rPr lang="en-NZ" b="0" i="1" dirty="0">
                <a:solidFill>
                  <a:srgbClr val="202122"/>
                </a:solidFill>
                <a:effectLst/>
                <a:latin typeface="Arial"/>
                <a:cs typeface="Arial"/>
              </a:rPr>
              <a:t> </a:t>
            </a:r>
            <a:r>
              <a:rPr lang="en-NZ" b="0" i="1" dirty="0" err="1">
                <a:solidFill>
                  <a:srgbClr val="202122"/>
                </a:solidFill>
                <a:effectLst/>
                <a:latin typeface="Arial"/>
                <a:cs typeface="Arial"/>
              </a:rPr>
              <a:t>te</a:t>
            </a:r>
            <a:r>
              <a:rPr lang="en-NZ" b="0" i="1" dirty="0">
                <a:solidFill>
                  <a:srgbClr val="202122"/>
                </a:solidFill>
                <a:effectLst/>
                <a:latin typeface="Arial"/>
                <a:cs typeface="Arial"/>
              </a:rPr>
              <a:t> </a:t>
            </a:r>
            <a:r>
              <a:rPr lang="en-NZ" b="0" i="1" dirty="0" err="1">
                <a:solidFill>
                  <a:srgbClr val="202122"/>
                </a:solidFill>
                <a:effectLst/>
                <a:latin typeface="Arial"/>
                <a:cs typeface="Arial"/>
              </a:rPr>
              <a:t>ra</a:t>
            </a:r>
            <a:r>
              <a:rPr lang="en-NZ" b="0" i="1" dirty="0">
                <a:solidFill>
                  <a:srgbClr val="202122"/>
                </a:solidFill>
                <a:effectLst/>
                <a:latin typeface="Arial"/>
                <a:cs typeface="Arial"/>
              </a:rPr>
              <a:t>!			</a:t>
            </a:r>
            <a:r>
              <a:rPr lang="en-NZ" i="1" dirty="0">
                <a:solidFill>
                  <a:srgbClr val="202122"/>
                </a:solidFill>
                <a:latin typeface="Arial"/>
                <a:cs typeface="Arial"/>
              </a:rPr>
              <a:t>                 Stepping up &amp; up into His light</a:t>
            </a:r>
            <a:endParaRPr lang="en-NZ" dirty="0">
              <a:latin typeface="Arial"/>
              <a:cs typeface="Arial"/>
            </a:endParaRPr>
          </a:p>
          <a:p>
            <a:endParaRPr lang="en-NZ" dirty="0"/>
          </a:p>
          <a:p>
            <a:r>
              <a:rPr lang="en-NZ" b="1" dirty="0">
                <a:solidFill>
                  <a:schemeClr val="accent1">
                    <a:lumMod val="75000"/>
                  </a:schemeClr>
                </a:solidFill>
              </a:rPr>
              <a:t>Final word - </a:t>
            </a:r>
            <a:r>
              <a:rPr lang="en-NZ" b="1" err="1">
                <a:solidFill>
                  <a:schemeClr val="accent1">
                    <a:lumMod val="75000"/>
                  </a:schemeClr>
                </a:solidFill>
              </a:rPr>
              <a:t>Parewahawaha</a:t>
            </a:r>
            <a:r>
              <a:rPr lang="en-NZ" b="1" dirty="0">
                <a:solidFill>
                  <a:schemeClr val="accent1">
                    <a:lumMod val="75000"/>
                  </a:schemeClr>
                </a:solidFill>
              </a:rPr>
              <a:t> Mare – built by TR, Hadfield &amp; Williams, </a:t>
            </a:r>
            <a:r>
              <a:rPr lang="en-NZ" b="1" dirty="0">
                <a:solidFill>
                  <a:srgbClr val="FF0000"/>
                </a:solidFill>
              </a:rPr>
              <a:t>TR’s flax panels prophecy. </a:t>
            </a:r>
            <a:r>
              <a:rPr lang="en-NZ" b="1" dirty="0">
                <a:solidFill>
                  <a:schemeClr val="accent1">
                    <a:lumMod val="75000"/>
                  </a:schemeClr>
                </a:solidFill>
              </a:rPr>
              <a:t>(It’s for us all)</a:t>
            </a:r>
          </a:p>
        </p:txBody>
      </p:sp>
    </p:spTree>
    <p:extLst>
      <p:ext uri="{BB962C8B-B14F-4D97-AF65-F5344CB8AC3E}">
        <p14:creationId xmlns:p14="http://schemas.microsoft.com/office/powerpoint/2010/main" val="4116311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2A14-ACA7-4AAB-9E98-74EBC90B568A}"/>
              </a:ext>
            </a:extLst>
          </p:cNvPr>
          <p:cNvSpPr>
            <a:spLocks noGrp="1"/>
          </p:cNvSpPr>
          <p:nvPr>
            <p:ph type="title"/>
          </p:nvPr>
        </p:nvSpPr>
        <p:spPr>
          <a:xfrm>
            <a:off x="581192" y="511656"/>
            <a:ext cx="11029616" cy="508363"/>
          </a:xfrm>
        </p:spPr>
        <p:txBody>
          <a:bodyPr/>
          <a:lstStyle/>
          <a:p>
            <a:r>
              <a:rPr lang="en-NZ" dirty="0"/>
              <a:t>References:</a:t>
            </a:r>
          </a:p>
        </p:txBody>
      </p:sp>
      <p:sp>
        <p:nvSpPr>
          <p:cNvPr id="3" name="Content Placeholder 2">
            <a:extLst>
              <a:ext uri="{FF2B5EF4-FFF2-40B4-BE49-F238E27FC236}">
                <a16:creationId xmlns:a16="http://schemas.microsoft.com/office/drawing/2014/main" id="{E841577C-C9FA-47EB-82CD-96E69502470A}"/>
              </a:ext>
            </a:extLst>
          </p:cNvPr>
          <p:cNvSpPr>
            <a:spLocks noGrp="1"/>
          </p:cNvSpPr>
          <p:nvPr>
            <p:ph idx="1"/>
          </p:nvPr>
        </p:nvSpPr>
        <p:spPr>
          <a:xfrm>
            <a:off x="581192" y="1016436"/>
            <a:ext cx="11029615" cy="6646198"/>
          </a:xfrm>
        </p:spPr>
        <p:txBody>
          <a:bodyPr>
            <a:normAutofit/>
          </a:bodyPr>
          <a:lstStyle/>
          <a:p>
            <a:pPr marL="305435" indent="-305435"/>
            <a:endParaRPr lang="en-NZ" dirty="0"/>
          </a:p>
          <a:p>
            <a:pPr marL="305435" indent="-305435"/>
            <a:r>
              <a:rPr lang="en-NZ" sz="1200" err="1"/>
              <a:t>Te</a:t>
            </a:r>
            <a:r>
              <a:rPr lang="en-NZ" sz="1200" dirty="0"/>
              <a:t> Wiremu – A Biography – Laurence M Rogers - 1973 Drawn from the diaries &amp; letters of those involved, plus with the assistance of HWs grandson. (Now only available as a book in some Libraries)</a:t>
            </a:r>
          </a:p>
          <a:p>
            <a:pPr marL="305435" indent="-305435"/>
            <a:r>
              <a:rPr lang="en-NZ" sz="1200" dirty="0">
                <a:solidFill>
                  <a:srgbClr val="0070C0"/>
                </a:solidFill>
                <a:hlinkClick r:id="rId2">
                  <a:extLst>
                    <a:ext uri="{A12FA001-AC4F-418D-AE19-62706E023703}">
                      <ahyp:hlinkClr xmlns:ahyp="http://schemas.microsoft.com/office/drawing/2018/hyperlinkcolor" val="tx"/>
                    </a:ext>
                  </a:extLst>
                </a:hlinkClick>
              </a:rPr>
              <a:t>https://marsdenarchive.otago.ac.nz/about/marsden</a:t>
            </a:r>
            <a:endParaRPr lang="en-NZ" sz="1200">
              <a:solidFill>
                <a:srgbClr val="0070C0"/>
              </a:solidFill>
            </a:endParaRPr>
          </a:p>
          <a:p>
            <a:pPr marL="305435" indent="-305435"/>
            <a:r>
              <a:rPr lang="en-NZ" sz="1200" dirty="0">
                <a:solidFill>
                  <a:srgbClr val="0070C0"/>
                </a:solidFill>
                <a:ea typeface="+mn-lt"/>
                <a:cs typeface="+mn-lt"/>
              </a:rPr>
              <a:t>https://www.researchgate.net/publication/326470364_Maori_in_Sydney</a:t>
            </a:r>
            <a:endParaRPr lang="en-NZ" sz="1200" dirty="0">
              <a:solidFill>
                <a:srgbClr val="0070C0"/>
              </a:solidFill>
            </a:endParaRPr>
          </a:p>
          <a:p>
            <a:pPr marL="305435" indent="-305435"/>
            <a:r>
              <a:rPr lang="en-NZ" sz="1200" dirty="0">
                <a:solidFill>
                  <a:srgbClr val="0070C0"/>
                </a:solidFill>
                <a:hlinkClick r:id="rId3">
                  <a:extLst>
                    <a:ext uri="{A12FA001-AC4F-418D-AE19-62706E023703}">
                      <ahyp:hlinkClr xmlns:ahyp="http://schemas.microsoft.com/office/drawing/2018/hyperlinkcolor" val="tx"/>
                    </a:ext>
                  </a:extLst>
                </a:hlinkClick>
              </a:rPr>
              <a:t>https://www.williamsmuseum.org/henry-williams-</a:t>
            </a:r>
            <a:endParaRPr lang="en-NZ" sz="1200" dirty="0">
              <a:solidFill>
                <a:srgbClr val="0070C0"/>
              </a:solidFill>
            </a:endParaRPr>
          </a:p>
          <a:p>
            <a:pPr marL="305435" indent="-305435"/>
            <a:r>
              <a:rPr lang="en-NZ" sz="1200" dirty="0">
                <a:solidFill>
                  <a:srgbClr val="0070C0"/>
                </a:solidFill>
                <a:hlinkClick r:id="rId4">
                  <a:extLst>
                    <a:ext uri="{A12FA001-AC4F-418D-AE19-62706E023703}">
                      <ahyp:hlinkClr xmlns:ahyp="http://schemas.microsoft.com/office/drawing/2018/hyperlinkcolor" val="tx"/>
                    </a:ext>
                  </a:extLst>
                </a:hlinkClick>
              </a:rPr>
              <a:t>http://www.bibleandtreaty.co.nz/keiths-blog/octavius-hadfield-conscience-of-the-nation</a:t>
            </a:r>
            <a:endParaRPr lang="en-NZ" sz="1200" dirty="0">
              <a:solidFill>
                <a:srgbClr val="0070C0"/>
              </a:solidFill>
            </a:endParaRPr>
          </a:p>
          <a:p>
            <a:pPr marL="305435" indent="-305435"/>
            <a:r>
              <a:rPr lang="en-NZ" sz="1200" dirty="0">
                <a:solidFill>
                  <a:srgbClr val="0070C0"/>
                </a:solidFill>
                <a:hlinkClick r:id="rId5">
                  <a:extLst>
                    <a:ext uri="{A12FA001-AC4F-418D-AE19-62706E023703}">
                      <ahyp:hlinkClr xmlns:ahyp="http://schemas.microsoft.com/office/drawing/2018/hyperlinkcolor" val="tx"/>
                    </a:ext>
                  </a:extLst>
                </a:hlinkClick>
              </a:rPr>
              <a:t>https://www.rcnzonline.com/fnf/a99.htm</a:t>
            </a:r>
            <a:endParaRPr lang="en-NZ" sz="1200" dirty="0">
              <a:solidFill>
                <a:srgbClr val="0070C0"/>
              </a:solidFill>
            </a:endParaRPr>
          </a:p>
          <a:p>
            <a:pPr marL="305435" indent="-305435"/>
            <a:r>
              <a:rPr lang="en-NZ" sz="1200" dirty="0">
                <a:solidFill>
                  <a:srgbClr val="0070C0"/>
                </a:solidFill>
                <a:hlinkClick r:id="rId6">
                  <a:extLst>
                    <a:ext uri="{A12FA001-AC4F-418D-AE19-62706E023703}">
                      <ahyp:hlinkClr xmlns:ahyp="http://schemas.microsoft.com/office/drawing/2018/hyperlinkcolor" val="tx"/>
                    </a:ext>
                  </a:extLst>
                </a:hlinkClick>
              </a:rPr>
              <a:t>https://libraries.waimakariri.govt.nz/heritage/local-history/places-of-the-waimakariri/kaiapoi/history-of-the-maori-pa</a:t>
            </a:r>
            <a:endParaRPr lang="en-NZ" sz="1200" dirty="0">
              <a:solidFill>
                <a:srgbClr val="0070C0"/>
              </a:solidFill>
            </a:endParaRPr>
          </a:p>
          <a:p>
            <a:pPr marL="305435" indent="-305435"/>
            <a:r>
              <a:rPr lang="en-NZ" sz="1200" err="1">
                <a:solidFill>
                  <a:srgbClr val="FF0000"/>
                </a:solidFill>
              </a:rPr>
              <a:t>Te</a:t>
            </a:r>
            <a:r>
              <a:rPr lang="en-NZ" sz="1200" dirty="0">
                <a:solidFill>
                  <a:srgbClr val="FF0000"/>
                </a:solidFill>
              </a:rPr>
              <a:t> Pahi's story:</a:t>
            </a:r>
            <a:r>
              <a:rPr lang="en-NZ" sz="1200" dirty="0">
                <a:solidFill>
                  <a:srgbClr val="0070C0"/>
                </a:solidFill>
              </a:rPr>
              <a:t> chrome-extension://oemmndcbldboiebfnladdacbdfmadadm/https://biblesociety.org.nz/wp-content/uploads/2018/10/KiwiBibleHeroes_18.pdf</a:t>
            </a:r>
          </a:p>
          <a:p>
            <a:pPr marL="305435" indent="-305435"/>
            <a:r>
              <a:rPr lang="en-NZ" sz="1200" dirty="0">
                <a:solidFill>
                  <a:srgbClr val="0070C0"/>
                </a:solidFill>
                <a:hlinkClick r:id="rId7">
                  <a:extLst>
                    <a:ext uri="{A12FA001-AC4F-418D-AE19-62706E023703}">
                      <ahyp:hlinkClr xmlns:ahyp="http://schemas.microsoft.com/office/drawing/2018/hyperlinkcolor" val="tx"/>
                    </a:ext>
                  </a:extLst>
                </a:hlinkClick>
              </a:rPr>
              <a:t>https://teara.govt.nz/en/biographies/1t75/te-rauparaha-tamihana</a:t>
            </a:r>
            <a:endParaRPr lang="en-NZ" sz="1200" dirty="0">
              <a:solidFill>
                <a:srgbClr val="0070C0"/>
              </a:solidFill>
            </a:endParaRPr>
          </a:p>
          <a:p>
            <a:pPr marL="305435" indent="-305435"/>
            <a:r>
              <a:rPr lang="en-NZ" sz="1200" dirty="0">
                <a:solidFill>
                  <a:srgbClr val="0070C0"/>
                </a:solidFill>
                <a:ea typeface="+mn-lt"/>
                <a:cs typeface="+mn-lt"/>
                <a:hlinkClick r:id="rId8">
                  <a:extLst>
                    <a:ext uri="{A12FA001-AC4F-418D-AE19-62706E023703}">
                      <ahyp:hlinkClr xmlns:ahyp="http://schemas.microsoft.com/office/drawing/2018/hyperlinkcolor" val="tx"/>
                    </a:ext>
                  </a:extLst>
                </a:hlinkClick>
              </a:rPr>
              <a:t>https://www.dropbox.com/scl/fi/8ibhe2fu98stnl0nd7ijj/WT-Part-1-</a:t>
            </a:r>
            <a:r>
              <a:rPr lang="en-NZ" sz="1200" dirty="0">
                <a:solidFill>
                  <a:srgbClr val="FF0000"/>
                </a:solidFill>
                <a:ea typeface="+mn-lt"/>
                <a:cs typeface="+mn-lt"/>
                <a:hlinkClick r:id="rId8">
                  <a:extLst>
                    <a:ext uri="{A12FA001-AC4F-418D-AE19-62706E023703}">
                      <ahyp:hlinkClr xmlns:ahyp="http://schemas.microsoft.com/office/drawing/2018/hyperlinkcolor" val="tx"/>
                    </a:ext>
                  </a:extLst>
                </a:hlinkClick>
              </a:rPr>
              <a:t>Report-on-stage-1-of-the-Te-Paparahi-o-Te-Raki-inquiry</a:t>
            </a:r>
            <a:r>
              <a:rPr lang="en-NZ" sz="1200" dirty="0">
                <a:solidFill>
                  <a:srgbClr val="0070C0"/>
                </a:solidFill>
                <a:ea typeface="+mn-lt"/>
                <a:cs typeface="+mn-lt"/>
                <a:hlinkClick r:id="rId8">
                  <a:extLst>
                    <a:ext uri="{A12FA001-AC4F-418D-AE19-62706E023703}">
                      <ahyp:hlinkClr xmlns:ahyp="http://schemas.microsoft.com/office/drawing/2018/hyperlinkcolor" val="tx"/>
                    </a:ext>
                  </a:extLst>
                </a:hlinkClick>
              </a:rPr>
              <a:t>.pdf?rlkey=k4ziylpgipjxng9ntvkrf6rf6&amp;st=czfobyyq&amp;dl=0</a:t>
            </a:r>
            <a:endParaRPr lang="en-NZ" sz="1200" dirty="0">
              <a:solidFill>
                <a:srgbClr val="0070C0"/>
              </a:solidFill>
            </a:endParaRPr>
          </a:p>
          <a:p>
            <a:pPr marL="305435" indent="-305435"/>
            <a:r>
              <a:rPr lang="en-NZ" sz="1200" dirty="0">
                <a:solidFill>
                  <a:srgbClr val="0070C0"/>
                </a:solidFill>
                <a:ea typeface="+mn-lt"/>
                <a:cs typeface="+mn-lt"/>
                <a:hlinkClick r:id="rId9">
                  <a:extLst>
                    <a:ext uri="{A12FA001-AC4F-418D-AE19-62706E023703}">
                      <ahyp:hlinkClr xmlns:ahyp="http://schemas.microsoft.com/office/drawing/2018/hyperlinkcolor" val="tx"/>
                    </a:ext>
                  </a:extLst>
                </a:hlinkClick>
              </a:rPr>
              <a:t>https://www.dropbox.com/scl/fi/owrrg9jcn7ngy8f171shz/</a:t>
            </a:r>
            <a:r>
              <a:rPr lang="en-NZ" sz="1200" dirty="0">
                <a:solidFill>
                  <a:srgbClr val="FF0000"/>
                </a:solidFill>
                <a:ea typeface="+mn-lt"/>
                <a:cs typeface="+mn-lt"/>
                <a:hlinkClick r:id="rId9">
                  <a:extLst>
                    <a:ext uri="{A12FA001-AC4F-418D-AE19-62706E023703}">
                      <ahyp:hlinkClr xmlns:ahyp="http://schemas.microsoft.com/office/drawing/2018/hyperlinkcolor" val="tx"/>
                    </a:ext>
                  </a:extLst>
                </a:hlinkClick>
              </a:rPr>
              <a:t>Hadfield-they-wait-on-Him</a:t>
            </a:r>
            <a:r>
              <a:rPr lang="en-NZ" sz="1200" dirty="0">
                <a:solidFill>
                  <a:srgbClr val="0070C0"/>
                </a:solidFill>
                <a:ea typeface="+mn-lt"/>
                <a:cs typeface="+mn-lt"/>
                <a:hlinkClick r:id="rId9">
                  <a:extLst>
                    <a:ext uri="{A12FA001-AC4F-418D-AE19-62706E023703}">
                      <ahyp:hlinkClr xmlns:ahyp="http://schemas.microsoft.com/office/drawing/2018/hyperlinkcolor" val="tx"/>
                    </a:ext>
                  </a:extLst>
                </a:hlinkClick>
              </a:rPr>
              <a:t>.url?rlkey=vqjo8637wc6ummgnse7nif5ch&amp;st=58mcy0un&amp;dl=0</a:t>
            </a:r>
            <a:endParaRPr lang="en-NZ" sz="1200" dirty="0">
              <a:solidFill>
                <a:srgbClr val="0070C0"/>
              </a:solidFill>
            </a:endParaRPr>
          </a:p>
          <a:p>
            <a:pPr marL="305435" indent="-305435"/>
            <a:r>
              <a:rPr lang="en-NZ" sz="1200" dirty="0">
                <a:solidFill>
                  <a:srgbClr val="0070C0"/>
                </a:solidFill>
                <a:ea typeface="+mn-lt"/>
                <a:cs typeface="+mn-lt"/>
                <a:hlinkClick r:id="rId10">
                  <a:extLst>
                    <a:ext uri="{A12FA001-AC4F-418D-AE19-62706E023703}">
                      <ahyp:hlinkClr xmlns:ahyp="http://schemas.microsoft.com/office/drawing/2018/hyperlinkcolor" val="tx"/>
                    </a:ext>
                  </a:extLst>
                </a:hlinkClick>
              </a:rPr>
              <a:t>https://www.dropbox.com/scl/fi/yz8ke07nejwwg1tv3lxf7/He-W-h-akaputanga-the-</a:t>
            </a:r>
            <a:r>
              <a:rPr lang="en-NZ" sz="1200" dirty="0">
                <a:solidFill>
                  <a:srgbClr val="FF0000"/>
                </a:solidFill>
                <a:ea typeface="+mn-lt"/>
                <a:cs typeface="+mn-lt"/>
                <a:hlinkClick r:id="rId10">
                  <a:extLst>
                    <a:ext uri="{A12FA001-AC4F-418D-AE19-62706E023703}">
                      <ahyp:hlinkClr xmlns:ahyp="http://schemas.microsoft.com/office/drawing/2018/hyperlinkcolor" val="tx"/>
                    </a:ext>
                  </a:extLst>
                </a:hlinkClick>
              </a:rPr>
              <a:t>1835-NZ-Declaration-of-Independence-explained</a:t>
            </a:r>
            <a:r>
              <a:rPr lang="en-NZ" sz="1200" dirty="0">
                <a:solidFill>
                  <a:srgbClr val="0070C0"/>
                </a:solidFill>
                <a:ea typeface="+mn-lt"/>
                <a:cs typeface="+mn-lt"/>
                <a:hlinkClick r:id="rId10">
                  <a:extLst>
                    <a:ext uri="{A12FA001-AC4F-418D-AE19-62706E023703}">
                      <ahyp:hlinkClr xmlns:ahyp="http://schemas.microsoft.com/office/drawing/2018/hyperlinkcolor" val="tx"/>
                    </a:ext>
                  </a:extLst>
                </a:hlinkClick>
              </a:rPr>
              <a:t>-1.pdf?rlkey=rudtwt4yyw64wh0664t7ua08s&amp;st=d7kgcwe4&amp;dl=0</a:t>
            </a:r>
            <a:endParaRPr lang="en-NZ" sz="1200" dirty="0">
              <a:solidFill>
                <a:srgbClr val="0070C0"/>
              </a:solidFill>
            </a:endParaRPr>
          </a:p>
          <a:p>
            <a:pPr marL="305435" indent="-305435"/>
            <a:r>
              <a:rPr lang="en-NZ" sz="1200" dirty="0">
                <a:solidFill>
                  <a:srgbClr val="FF0000"/>
                </a:solidFill>
                <a:ea typeface="+mn-lt"/>
                <a:cs typeface="+mn-lt"/>
              </a:rPr>
              <a:t>Crown admits HW still sovereign &amp; Treaty didn't take it:</a:t>
            </a:r>
            <a:r>
              <a:rPr lang="en-NZ" sz="1200" dirty="0">
                <a:solidFill>
                  <a:srgbClr val="0070C0"/>
                </a:solidFill>
                <a:ea typeface="+mn-lt"/>
                <a:cs typeface="+mn-lt"/>
              </a:rPr>
              <a:t> </a:t>
            </a:r>
            <a:r>
              <a:rPr lang="en-NZ" sz="1200" dirty="0">
                <a:solidFill>
                  <a:srgbClr val="0070C0"/>
                </a:solidFill>
                <a:ea typeface="+mn-lt"/>
                <a:cs typeface="+mn-lt"/>
                <a:hlinkClick r:id="rId11">
                  <a:extLst>
                    <a:ext uri="{A12FA001-AC4F-418D-AE19-62706E023703}">
                      <ahyp:hlinkClr xmlns:ahyp="http://schemas.microsoft.com/office/drawing/2018/hyperlinkcolor" val="tx"/>
                    </a:ext>
                  </a:extLst>
                </a:hlinkClick>
              </a:rPr>
              <a:t>https://www.dropbox.com/scl/fi/apyb8ac3s97nxk1wi53q4/CIV-2022-404-847-Exhibits-for-Affidavit-of-Arikinui-Ripekatangi.pdf?rlkey=jjz6pus7cnxghah0rz6rqs0i4&amp;st=jts2gxwj&amp;dl=0</a:t>
            </a:r>
            <a:endParaRPr lang="en-NZ" sz="1200" dirty="0">
              <a:solidFill>
                <a:srgbClr val="0070C0"/>
              </a:solidFill>
            </a:endParaRPr>
          </a:p>
          <a:p>
            <a:pPr marL="305435" indent="-305435"/>
            <a:r>
              <a:rPr lang="en-NZ" sz="1200" dirty="0">
                <a:solidFill>
                  <a:srgbClr val="0070C0"/>
                </a:solidFill>
                <a:ea typeface="+mn-lt"/>
                <a:cs typeface="+mn-lt"/>
                <a:hlinkClick r:id="rId12">
                  <a:extLst>
                    <a:ext uri="{A12FA001-AC4F-418D-AE19-62706E023703}">
                      <ahyp:hlinkClr xmlns:ahyp="http://schemas.microsoft.com/office/drawing/2018/hyperlinkcolor" val="tx"/>
                    </a:ext>
                  </a:extLst>
                </a:hlinkClick>
              </a:rPr>
              <a:t>https://www.dropbox.com/scl/fi/bi8zb0l49yghmc60b9kbd/</a:t>
            </a:r>
            <a:r>
              <a:rPr lang="en-NZ" sz="1200" dirty="0">
                <a:solidFill>
                  <a:srgbClr val="FF0000"/>
                </a:solidFill>
                <a:ea typeface="+mn-lt"/>
                <a:cs typeface="+mn-lt"/>
                <a:hlinkClick r:id="rId12">
                  <a:extLst>
                    <a:ext uri="{A12FA001-AC4F-418D-AE19-62706E023703}">
                      <ahyp:hlinkClr xmlns:ahyp="http://schemas.microsoft.com/office/drawing/2018/hyperlinkcolor" val="tx"/>
                    </a:ext>
                  </a:extLst>
                </a:hlinkClick>
              </a:rPr>
              <a:t>High-level-overview-of-He-Wakaputanga</a:t>
            </a:r>
            <a:r>
              <a:rPr lang="en-NZ" sz="1200" dirty="0">
                <a:solidFill>
                  <a:srgbClr val="0070C0"/>
                </a:solidFill>
                <a:ea typeface="+mn-lt"/>
                <a:cs typeface="+mn-lt"/>
                <a:hlinkClick r:id="rId12">
                  <a:extLst>
                    <a:ext uri="{A12FA001-AC4F-418D-AE19-62706E023703}">
                      <ahyp:hlinkClr xmlns:ahyp="http://schemas.microsoft.com/office/drawing/2018/hyperlinkcolor" val="tx"/>
                    </a:ext>
                  </a:extLst>
                </a:hlinkClick>
              </a:rPr>
              <a:t>-The-Treaty-in-response-to-a-call-to-stand-by-the-treaty.docx?rlkey=4sdurdlo0jz1zzm2z7ts589ee&amp;st=tcod8uak&amp;dl=0</a:t>
            </a:r>
            <a:endParaRPr lang="en-NZ" sz="1200" dirty="0">
              <a:solidFill>
                <a:srgbClr val="0070C0"/>
              </a:solidFill>
            </a:endParaRPr>
          </a:p>
          <a:p>
            <a:pPr marL="305435" indent="-305435"/>
            <a:endParaRPr lang="en-NZ" dirty="0"/>
          </a:p>
          <a:p>
            <a:pPr marL="305435" indent="-305435"/>
            <a:endParaRPr lang="en-NZ" dirty="0"/>
          </a:p>
          <a:p>
            <a:pPr marL="305435" indent="-305435"/>
            <a:endParaRPr lang="en-NZ" dirty="0"/>
          </a:p>
        </p:txBody>
      </p:sp>
    </p:spTree>
    <p:extLst>
      <p:ext uri="{BB962C8B-B14F-4D97-AF65-F5344CB8AC3E}">
        <p14:creationId xmlns:p14="http://schemas.microsoft.com/office/powerpoint/2010/main" val="367484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3" name="Rectangle 12">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5" name="Rectangle 14">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7" name="Rectangle 16">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 name="Title 1">
            <a:extLst>
              <a:ext uri="{FF2B5EF4-FFF2-40B4-BE49-F238E27FC236}">
                <a16:creationId xmlns:a16="http://schemas.microsoft.com/office/drawing/2014/main" id="{9D6E9304-2F7C-4517-9734-E6EFF8CF7D5B}"/>
              </a:ext>
            </a:extLst>
          </p:cNvPr>
          <p:cNvSpPr>
            <a:spLocks noGrp="1"/>
          </p:cNvSpPr>
          <p:nvPr>
            <p:ph type="title"/>
          </p:nvPr>
        </p:nvSpPr>
        <p:spPr>
          <a:xfrm>
            <a:off x="803189" y="1209184"/>
            <a:ext cx="3089189" cy="4734416"/>
          </a:xfrm>
        </p:spPr>
        <p:txBody>
          <a:bodyPr anchor="ctr">
            <a:normAutofit/>
          </a:bodyPr>
          <a:lstStyle/>
          <a:p>
            <a:r>
              <a:rPr lang="en-NZ">
                <a:solidFill>
                  <a:srgbClr val="FFFFFF"/>
                </a:solidFill>
              </a:rPr>
              <a:t>Further Reading:</a:t>
            </a:r>
          </a:p>
        </p:txBody>
      </p:sp>
      <p:sp>
        <p:nvSpPr>
          <p:cNvPr id="3" name="Content Placeholder 2">
            <a:extLst>
              <a:ext uri="{FF2B5EF4-FFF2-40B4-BE49-F238E27FC236}">
                <a16:creationId xmlns:a16="http://schemas.microsoft.com/office/drawing/2014/main" id="{0F93B119-43B3-44BA-9266-97E7E659D1D7}"/>
              </a:ext>
            </a:extLst>
          </p:cNvPr>
          <p:cNvSpPr>
            <a:spLocks noGrp="1"/>
          </p:cNvSpPr>
          <p:nvPr>
            <p:ph idx="1"/>
          </p:nvPr>
        </p:nvSpPr>
        <p:spPr>
          <a:xfrm>
            <a:off x="4561870" y="723900"/>
            <a:ext cx="7183597" cy="3152362"/>
          </a:xfrm>
        </p:spPr>
        <p:txBody>
          <a:bodyPr>
            <a:normAutofit/>
          </a:bodyPr>
          <a:lstStyle/>
          <a:p>
            <a:pPr>
              <a:lnSpc>
                <a:spcPct val="110000"/>
              </a:lnSpc>
            </a:pPr>
            <a:r>
              <a:rPr lang="en-NZ" sz="1000"/>
              <a:t>chrome-extension://</a:t>
            </a:r>
            <a:r>
              <a:rPr lang="en-NZ" sz="1000" err="1"/>
              <a:t>oemmndcbldboiebfnladdacbdfmadadm</a:t>
            </a:r>
            <a:r>
              <a:rPr lang="en-NZ" sz="1000"/>
              <a:t>/https://mail-attachment.googleusercontent.com/attachment/u/0/?ui=2&amp;ik=dab983c683&amp;attid=0.1&amp;permmsgid=msg-f:1473286539665000411&amp;th=14722a4d5118c7db&amp;view=att&amp;disp=inline&amp;saddbat=ANGjdJ-gq5yh2pwsBK8p3s4uH5dhPAlIJecX0r6ezmnUi0IlpvSBZ_zAhS47hYEoFQ7D0awkYRlrvxsQvGVBkmCmLkLUeNDm6MTwzzkHYKyD3Y0oOEx_Jd7oKFqvhhWAH2_vq4DdYqmiYttrTPbh_WH6xOXWc1h2Ve3LlajYVfWFu4K0X3ardDAWX1Qyq3eP57S4KjEafBkOPXgoCVYAqnInIs3GRYTGg0HRjG-7GonXqM_SVA058eT7P9f2Xqq6ySEonWd5AbzIWc9U2HGouOvnRW9rZ_8IQvxxwnOG0Ga2B9X8nPCPiL8bj2PNd6-_tCKLKZ1wdKF2GTD2cAAijrMqlqfjTbNmKgmgUXwld2TCdmXdBfbnQgDNfJsrN4x5vUnF8SBjqT9jW0tc9Hm52dbnYBD-EUsnV5S9am7ozV5lAZvStUFhMBxOFUJMP3CLq-q9omEPW4gZUlXcMjbQ-USn1oW9sScEaquwRbKhKfpRvh5k3ocRPiPxlnTw28xnsbp5u3XT_Ehc4-iK0HV1dmktqOQ5Eybwl-PibWLxAjgl7lgBFhvWcCMsEH8YEfCVzvLSCNW5GiSzC_p4hfhIfkgWRr6G61ZpUZPDH0C22tFQZZnHgVz5BTZUThgbT02q33BHRUg1-mJHL9GRr8O3XZOzbFmFfpBv5TBOUnO19jJb3JeRA1W6y4BuLRJAQuU</a:t>
            </a:r>
          </a:p>
          <a:p>
            <a:pPr marL="0" indent="0">
              <a:lnSpc>
                <a:spcPct val="110000"/>
              </a:lnSpc>
              <a:buNone/>
            </a:pPr>
            <a:endParaRPr lang="en-NZ" sz="1000"/>
          </a:p>
          <a:p>
            <a:pPr>
              <a:lnSpc>
                <a:spcPct val="110000"/>
              </a:lnSpc>
            </a:pPr>
            <a:r>
              <a:rPr lang="en-NZ" sz="1000"/>
              <a:t>chrome-extension://</a:t>
            </a:r>
            <a:r>
              <a:rPr lang="en-NZ" sz="1000" err="1"/>
              <a:t>oemmndcbldboiebfnladdacbdfmadadm</a:t>
            </a:r>
            <a:r>
              <a:rPr lang="en-NZ" sz="1000"/>
              <a:t>/https://ir.canterbury.ac.nz/bitstream/handle/10092/7831/?sequence=1</a:t>
            </a:r>
          </a:p>
        </p:txBody>
      </p:sp>
      <p:pic>
        <p:nvPicPr>
          <p:cNvPr id="4" name="Picture 3" descr="A flag with a cross and stars&#10;&#10;Description automatically generated">
            <a:extLst>
              <a:ext uri="{FF2B5EF4-FFF2-40B4-BE49-F238E27FC236}">
                <a16:creationId xmlns:a16="http://schemas.microsoft.com/office/drawing/2014/main" id="{10B4AAA3-06C4-AA23-1BF0-A0587730FD89}"/>
              </a:ext>
            </a:extLst>
          </p:cNvPr>
          <p:cNvPicPr>
            <a:picLocks noChangeAspect="1"/>
          </p:cNvPicPr>
          <p:nvPr/>
        </p:nvPicPr>
        <p:blipFill>
          <a:blip r:embed="rId2"/>
          <a:stretch>
            <a:fillRect/>
          </a:stretch>
        </p:blipFill>
        <p:spPr>
          <a:xfrm>
            <a:off x="6021443" y="4149588"/>
            <a:ext cx="4264450" cy="2196838"/>
          </a:xfrm>
          <a:prstGeom prst="rect">
            <a:avLst/>
          </a:prstGeom>
        </p:spPr>
      </p:pic>
    </p:spTree>
    <p:extLst>
      <p:ext uri="{BB962C8B-B14F-4D97-AF65-F5344CB8AC3E}">
        <p14:creationId xmlns:p14="http://schemas.microsoft.com/office/powerpoint/2010/main" val="232521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A669-4F40-4CDE-9964-A30BB607C311}"/>
              </a:ext>
            </a:extLst>
          </p:cNvPr>
          <p:cNvSpPr>
            <a:spLocks noGrp="1"/>
          </p:cNvSpPr>
          <p:nvPr>
            <p:ph type="title"/>
          </p:nvPr>
        </p:nvSpPr>
        <p:spPr>
          <a:xfrm>
            <a:off x="581192" y="702156"/>
            <a:ext cx="11029616" cy="636222"/>
          </a:xfrm>
        </p:spPr>
        <p:txBody>
          <a:bodyPr/>
          <a:lstStyle/>
          <a:p>
            <a:pPr algn="ctr"/>
            <a:r>
              <a:rPr lang="en-NZ" dirty="0"/>
              <a:t>“First Principles” &amp; “Nominative determinism” </a:t>
            </a:r>
          </a:p>
        </p:txBody>
      </p:sp>
      <p:sp>
        <p:nvSpPr>
          <p:cNvPr id="3" name="Content Placeholder 2">
            <a:extLst>
              <a:ext uri="{FF2B5EF4-FFF2-40B4-BE49-F238E27FC236}">
                <a16:creationId xmlns:a16="http://schemas.microsoft.com/office/drawing/2014/main" id="{CECBA599-2AFA-4E2A-9802-1F82351320EB}"/>
              </a:ext>
            </a:extLst>
          </p:cNvPr>
          <p:cNvSpPr>
            <a:spLocks noGrp="1"/>
          </p:cNvSpPr>
          <p:nvPr>
            <p:ph idx="1"/>
          </p:nvPr>
        </p:nvSpPr>
        <p:spPr>
          <a:xfrm>
            <a:off x="670257" y="1331791"/>
            <a:ext cx="11029615" cy="1155583"/>
          </a:xfrm>
        </p:spPr>
        <p:txBody>
          <a:bodyPr>
            <a:normAutofit fontScale="70000" lnSpcReduction="20000"/>
          </a:bodyPr>
          <a:lstStyle/>
          <a:p>
            <a:pPr marL="305435" indent="-305435"/>
            <a:r>
              <a:rPr lang="en-NZ" sz="1800" b="0" i="0" dirty="0">
                <a:solidFill>
                  <a:srgbClr val="111111"/>
                </a:solidFill>
                <a:effectLst/>
                <a:latin typeface="minion-pro"/>
              </a:rPr>
              <a:t>Over two thousand years ago, Aristotle defined a </a:t>
            </a:r>
            <a:r>
              <a:rPr lang="en-NZ" sz="1800" b="1" dirty="0">
                <a:solidFill>
                  <a:srgbClr val="111111"/>
                </a:solidFill>
                <a:effectLst/>
                <a:latin typeface="minion-pro"/>
              </a:rPr>
              <a:t>first principle</a:t>
            </a:r>
            <a:r>
              <a:rPr lang="en-NZ" sz="1800" b="0" i="0" dirty="0">
                <a:solidFill>
                  <a:srgbClr val="111111"/>
                </a:solidFill>
                <a:effectLst/>
                <a:latin typeface="minion-pro"/>
              </a:rPr>
              <a:t> as </a:t>
            </a:r>
            <a:r>
              <a:rPr lang="en-NZ" sz="1800" b="0" i="0" dirty="0">
                <a:solidFill>
                  <a:schemeClr val="accent1">
                    <a:lumMod val="75000"/>
                  </a:schemeClr>
                </a:solidFill>
                <a:effectLst/>
                <a:latin typeface="minion-pro"/>
              </a:rPr>
              <a:t>“the first basis </a:t>
            </a:r>
            <a:r>
              <a:rPr lang="en-NZ" sz="1800" b="1" i="0" dirty="0">
                <a:solidFill>
                  <a:schemeClr val="accent1">
                    <a:lumMod val="75000"/>
                  </a:schemeClr>
                </a:solidFill>
                <a:effectLst/>
                <a:latin typeface="minion-pro"/>
              </a:rPr>
              <a:t>from which a thing is known</a:t>
            </a:r>
            <a:r>
              <a:rPr lang="en-NZ" sz="1800" b="0" i="0" dirty="0">
                <a:solidFill>
                  <a:schemeClr val="accent1">
                    <a:lumMod val="75000"/>
                  </a:schemeClr>
                </a:solidFill>
                <a:effectLst/>
                <a:latin typeface="minion-pro"/>
              </a:rPr>
              <a:t>.”</a:t>
            </a:r>
            <a:endParaRPr lang="en-US">
              <a:solidFill>
                <a:schemeClr val="accent1">
                  <a:lumMod val="75000"/>
                </a:schemeClr>
              </a:solidFill>
            </a:endParaRPr>
          </a:p>
          <a:p>
            <a:pPr marL="305435" indent="-305435"/>
            <a:r>
              <a:rPr lang="en-NZ" sz="1800" dirty="0">
                <a:solidFill>
                  <a:schemeClr val="tx1"/>
                </a:solidFill>
                <a:latin typeface="minion-pro"/>
              </a:rPr>
              <a:t>Ancient Hebrews applied a "First Mention" principle to all naming. Whenever a </a:t>
            </a:r>
            <a:r>
              <a:rPr lang="en-NZ" sz="1800" b="1" dirty="0">
                <a:solidFill>
                  <a:schemeClr val="accent1">
                    <a:lumMod val="75000"/>
                  </a:schemeClr>
                </a:solidFill>
                <a:latin typeface="minion-pro"/>
              </a:rPr>
              <a:t>Name or Noun was used it was assumed it referred to its 1st usage</a:t>
            </a:r>
            <a:r>
              <a:rPr lang="en-NZ" sz="1800" dirty="0">
                <a:solidFill>
                  <a:schemeClr val="tx1"/>
                </a:solidFill>
                <a:latin typeface="minion-pro"/>
              </a:rPr>
              <a:t> unless specified otherwise. E.g. "A day is as a thousand years" meant to them Creation Week was being referenced.</a:t>
            </a:r>
          </a:p>
          <a:p>
            <a:pPr marL="305435" indent="-305435"/>
            <a:r>
              <a:rPr lang="en-NZ" sz="1800" b="1" dirty="0">
                <a:solidFill>
                  <a:srgbClr val="111111"/>
                </a:solidFill>
                <a:latin typeface="minion-pro"/>
              </a:rPr>
              <a:t>Nominative Determinisation</a:t>
            </a:r>
            <a:r>
              <a:rPr lang="en-NZ" sz="1800" dirty="0">
                <a:solidFill>
                  <a:srgbClr val="111111"/>
                </a:solidFill>
                <a:latin typeface="minion-pro"/>
              </a:rPr>
              <a:t>  is </a:t>
            </a:r>
            <a:r>
              <a:rPr lang="en-NZ" sz="1800" b="1" dirty="0">
                <a:solidFill>
                  <a:schemeClr val="accent1">
                    <a:lumMod val="75000"/>
                  </a:schemeClr>
                </a:solidFill>
                <a:latin typeface="minion-pro"/>
              </a:rPr>
              <a:t>when a name determines an outcome. </a:t>
            </a:r>
            <a:endParaRPr lang="en-NZ" sz="1800" dirty="0">
              <a:solidFill>
                <a:schemeClr val="tx1"/>
              </a:solidFill>
            </a:endParaRPr>
          </a:p>
        </p:txBody>
      </p:sp>
      <p:sp>
        <p:nvSpPr>
          <p:cNvPr id="5" name="TextBox 4">
            <a:extLst>
              <a:ext uri="{FF2B5EF4-FFF2-40B4-BE49-F238E27FC236}">
                <a16:creationId xmlns:a16="http://schemas.microsoft.com/office/drawing/2014/main" id="{CDB2650F-20EF-4805-919C-CAE416F16F45}"/>
              </a:ext>
            </a:extLst>
          </p:cNvPr>
          <p:cNvSpPr txBox="1"/>
          <p:nvPr/>
        </p:nvSpPr>
        <p:spPr>
          <a:xfrm>
            <a:off x="585413" y="2966951"/>
            <a:ext cx="11199303" cy="3847207"/>
          </a:xfrm>
          <a:prstGeom prst="rect">
            <a:avLst/>
          </a:prstGeom>
          <a:noFill/>
        </p:spPr>
        <p:txBody>
          <a:bodyPr wrap="square" lIns="91440" tIns="45720" rIns="91440" bIns="45720" rtlCol="0" anchor="t">
            <a:spAutoFit/>
          </a:bodyPr>
          <a:lstStyle/>
          <a:p>
            <a:r>
              <a:rPr lang="en-NZ" dirty="0"/>
              <a:t>So, what is the "</a:t>
            </a:r>
            <a:r>
              <a:rPr lang="en-NZ" b="1" dirty="0"/>
              <a:t>Nominative Heritage</a:t>
            </a:r>
            <a:r>
              <a:rPr lang="en-NZ" dirty="0"/>
              <a:t>" of our Nation? </a:t>
            </a:r>
            <a:endParaRPr lang="en-US" dirty="0"/>
          </a:p>
          <a:p>
            <a:r>
              <a:rPr lang="en-NZ" dirty="0"/>
              <a:t>To answer that about anything first we must go back to its </a:t>
            </a:r>
            <a:r>
              <a:rPr lang="en-NZ" b="1" dirty="0">
                <a:solidFill>
                  <a:schemeClr val="accent1">
                    <a:lumMod val="75000"/>
                  </a:schemeClr>
                </a:solidFill>
              </a:rPr>
              <a:t>1</a:t>
            </a:r>
            <a:r>
              <a:rPr lang="en-NZ" b="1" baseline="30000" dirty="0">
                <a:solidFill>
                  <a:schemeClr val="accent1">
                    <a:lumMod val="75000"/>
                  </a:schemeClr>
                </a:solidFill>
              </a:rPr>
              <a:t>st</a:t>
            </a:r>
            <a:r>
              <a:rPr lang="en-NZ" b="1" dirty="0">
                <a:solidFill>
                  <a:schemeClr val="accent1">
                    <a:lumMod val="75000"/>
                  </a:schemeClr>
                </a:solidFill>
              </a:rPr>
              <a:t> naming as a </a:t>
            </a:r>
            <a:r>
              <a:rPr lang="en-NZ" b="1" i="1" u="sng" dirty="0">
                <a:solidFill>
                  <a:schemeClr val="accent1">
                    <a:lumMod val="75000"/>
                  </a:schemeClr>
                </a:solidFill>
              </a:rPr>
              <a:t>whole</a:t>
            </a:r>
            <a:r>
              <a:rPr lang="en-NZ" b="1" dirty="0">
                <a:solidFill>
                  <a:schemeClr val="accent1">
                    <a:lumMod val="75000"/>
                  </a:schemeClr>
                </a:solidFill>
              </a:rPr>
              <a:t> land</a:t>
            </a:r>
            <a:r>
              <a:rPr lang="en-NZ" dirty="0"/>
              <a:t>. Note that it is widely agreed that the name "Aotearoa" was applied to the North Island whereas the South Island was "</a:t>
            </a:r>
            <a:r>
              <a:rPr lang="en-NZ" dirty="0" err="1"/>
              <a:t>Te</a:t>
            </a:r>
            <a:r>
              <a:rPr lang="en-NZ" dirty="0"/>
              <a:t> Wai </a:t>
            </a:r>
            <a:r>
              <a:rPr lang="en-NZ" dirty="0" err="1"/>
              <a:t>Ponamu</a:t>
            </a:r>
            <a:r>
              <a:rPr lang="en-NZ" dirty="0"/>
              <a:t>"</a:t>
            </a:r>
          </a:p>
          <a:p>
            <a:r>
              <a:rPr lang="en-NZ" dirty="0"/>
              <a:t>Common usage (</a:t>
            </a:r>
            <a:r>
              <a:rPr lang="en-NZ" dirty="0" err="1"/>
              <a:t>misuseage</a:t>
            </a:r>
            <a:r>
              <a:rPr lang="en-NZ" dirty="0"/>
              <a:t>?) today applies Aotearoa to the whole of NZ, but that historically was at least not widely used.</a:t>
            </a:r>
          </a:p>
          <a:p>
            <a:endParaRPr lang="en-NZ" dirty="0"/>
          </a:p>
          <a:p>
            <a:r>
              <a:rPr lang="en-NZ" dirty="0"/>
              <a:t>On Pentecost Sunday, 1606, Captain Pedro Fernandez de Quiros declared, in the name of Jesus, all lands of the Pacific between where he was at Latitude 15 1/3 degrees south, &amp; the pole, </a:t>
            </a:r>
            <a:r>
              <a:rPr lang="en-NZ" b="1" dirty="0"/>
              <a:t>which describes </a:t>
            </a:r>
            <a:r>
              <a:rPr lang="en-NZ" b="1" i="1" dirty="0"/>
              <a:t>only</a:t>
            </a:r>
            <a:r>
              <a:rPr lang="en-NZ" b="1" dirty="0"/>
              <a:t> New Zealand</a:t>
            </a:r>
            <a:r>
              <a:rPr lang="en-NZ" dirty="0"/>
              <a:t>, to be: </a:t>
            </a:r>
          </a:p>
          <a:p>
            <a:pPr algn="ctr"/>
            <a:r>
              <a:rPr lang="en-NZ" sz="2800" b="1" u="sng" dirty="0">
                <a:solidFill>
                  <a:schemeClr val="accent1">
                    <a:lumMod val="75000"/>
                  </a:schemeClr>
                </a:solidFill>
              </a:rPr>
              <a:t>“The Great South Land of the Holy Spirit”</a:t>
            </a:r>
          </a:p>
          <a:p>
            <a:endParaRPr lang="en-NZ" b="1" dirty="0"/>
          </a:p>
          <a:p>
            <a:endParaRPr lang="en-NZ" dirty="0"/>
          </a:p>
          <a:p>
            <a:pPr algn="ctr"/>
            <a:r>
              <a:rPr lang="en-NZ" dirty="0"/>
              <a:t>That is our Christian 1</a:t>
            </a:r>
            <a:r>
              <a:rPr lang="en-NZ" baseline="30000" dirty="0"/>
              <a:t>st</a:t>
            </a:r>
            <a:r>
              <a:rPr lang="en-NZ" dirty="0"/>
              <a:t> Principal, &amp; our nations Nominative Determinator!</a:t>
            </a:r>
          </a:p>
        </p:txBody>
      </p:sp>
    </p:spTree>
    <p:extLst>
      <p:ext uri="{BB962C8B-B14F-4D97-AF65-F5344CB8AC3E}">
        <p14:creationId xmlns:p14="http://schemas.microsoft.com/office/powerpoint/2010/main" val="105918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pitaine Pedro Fernández de Quirós, timbre commémoratif émis en 2006 ...">
            <a:extLst>
              <a:ext uri="{FF2B5EF4-FFF2-40B4-BE49-F238E27FC236}">
                <a16:creationId xmlns:a16="http://schemas.microsoft.com/office/drawing/2014/main" id="{D8401560-1FD1-5A08-7E9C-835FCA11C443}"/>
              </a:ext>
            </a:extLst>
          </p:cNvPr>
          <p:cNvPicPr>
            <a:picLocks noChangeAspect="1"/>
          </p:cNvPicPr>
          <p:nvPr/>
        </p:nvPicPr>
        <p:blipFill rotWithShape="1">
          <a:blip r:embed="rId2">
            <a:alphaModFix amt="40000"/>
          </a:blip>
          <a:srcRect l="13778" r="-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E6179112-C29A-51F3-4482-462119AED1F5}"/>
              </a:ext>
            </a:extLst>
          </p:cNvPr>
          <p:cNvSpPr>
            <a:spLocks noGrp="1"/>
          </p:cNvSpPr>
          <p:nvPr>
            <p:ph type="title"/>
          </p:nvPr>
        </p:nvSpPr>
        <p:spPr>
          <a:xfrm>
            <a:off x="1023870" y="702156"/>
            <a:ext cx="10144260" cy="1013800"/>
          </a:xfrm>
        </p:spPr>
        <p:txBody>
          <a:bodyPr>
            <a:normAutofit/>
          </a:bodyPr>
          <a:lstStyle/>
          <a:p>
            <a:r>
              <a:rPr lang="en-GB">
                <a:solidFill>
                  <a:schemeClr val="tx1"/>
                </a:solidFill>
              </a:rPr>
              <a:t>The words of Pedro</a:t>
            </a:r>
            <a:endParaRPr lang="en-US">
              <a:solidFill>
                <a:schemeClr val="tx1"/>
              </a:solidFill>
            </a:endParaRPr>
          </a:p>
        </p:txBody>
      </p:sp>
      <p:sp>
        <p:nvSpPr>
          <p:cNvPr id="3" name="Content Placeholder 2">
            <a:extLst>
              <a:ext uri="{FF2B5EF4-FFF2-40B4-BE49-F238E27FC236}">
                <a16:creationId xmlns:a16="http://schemas.microsoft.com/office/drawing/2014/main" id="{CC92A876-FA1D-EC50-0263-7AE695C2D747}"/>
              </a:ext>
            </a:extLst>
          </p:cNvPr>
          <p:cNvSpPr>
            <a:spLocks noGrp="1"/>
          </p:cNvSpPr>
          <p:nvPr>
            <p:ph idx="1"/>
          </p:nvPr>
        </p:nvSpPr>
        <p:spPr>
          <a:xfrm>
            <a:off x="965199" y="2180496"/>
            <a:ext cx="10261602" cy="3678303"/>
          </a:xfrm>
        </p:spPr>
        <p:txBody>
          <a:bodyPr>
            <a:normAutofit/>
          </a:bodyPr>
          <a:lstStyle/>
          <a:p>
            <a:pPr marL="305435" indent="-305435"/>
            <a:r>
              <a:rPr lang="en-GB">
                <a:latin typeface="Roboto"/>
                <a:ea typeface="Roboto"/>
                <a:cs typeface="Roboto"/>
              </a:rPr>
              <a:t>"La Terra Australia del Espiritu Santo"</a:t>
            </a:r>
            <a:endParaRPr lang="en-GB">
              <a:ea typeface="+mn-lt"/>
              <a:cs typeface="+mn-lt"/>
            </a:endParaRPr>
          </a:p>
          <a:p>
            <a:pPr marL="305435" indent="-305435"/>
            <a:r>
              <a:rPr lang="en-GB">
                <a:ea typeface="+mn-lt"/>
                <a:cs typeface="+mn-lt"/>
              </a:rPr>
              <a:t>On the Day of Pentecost, 14</a:t>
            </a:r>
            <a:r>
              <a:rPr lang="en-GB" baseline="30000">
                <a:ea typeface="+mn-lt"/>
                <a:cs typeface="+mn-lt"/>
              </a:rPr>
              <a:t>th</a:t>
            </a:r>
            <a:r>
              <a:rPr lang="en-GB">
                <a:ea typeface="+mn-lt"/>
                <a:cs typeface="+mn-lt"/>
              </a:rPr>
              <a:t> May, 1606 he declared: "Let the heavens, the earth, the waters with all their creatures, and those present, witness that I, Captain Pedro Ferdinand de Quiros...in the name of Jesus Christ... hoist this emblem of the holy cross on which His person was crucified and whereon He gave His life for the ransom and remedy of all the human race...on this day of Pentecost, 14th May....I take possession of all this part of the south as far as the pole in the name of Jesus...which from now on shall be called </a:t>
            </a:r>
            <a:r>
              <a:rPr lang="en-GB" b="1">
                <a:ea typeface="+mn-lt"/>
                <a:cs typeface="+mn-lt"/>
              </a:rPr>
              <a:t>the southern land of the Holy Ghost</a:t>
            </a:r>
            <a:r>
              <a:rPr lang="en-GB">
                <a:ea typeface="+mn-lt"/>
                <a:cs typeface="+mn-lt"/>
              </a:rPr>
              <a:t>...and this always and forever...and to the end that to all natives, in all the said lands, the holy and sacred evangel may be preached zealously and openly."</a:t>
            </a:r>
            <a:endParaRPr lang="en-GB"/>
          </a:p>
        </p:txBody>
      </p:sp>
    </p:spTree>
    <p:extLst>
      <p:ext uri="{BB962C8B-B14F-4D97-AF65-F5344CB8AC3E}">
        <p14:creationId xmlns:p14="http://schemas.microsoft.com/office/powerpoint/2010/main" val="280005003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 name="Title 1">
            <a:extLst>
              <a:ext uri="{FF2B5EF4-FFF2-40B4-BE49-F238E27FC236}">
                <a16:creationId xmlns:a16="http://schemas.microsoft.com/office/drawing/2014/main" id="{352E60B4-5691-7A34-5966-A53B6BDE0BDA}"/>
              </a:ext>
            </a:extLst>
          </p:cNvPr>
          <p:cNvSpPr>
            <a:spLocks noGrp="1"/>
          </p:cNvSpPr>
          <p:nvPr>
            <p:ph type="title"/>
          </p:nvPr>
        </p:nvSpPr>
        <p:spPr>
          <a:xfrm>
            <a:off x="609906" y="702156"/>
            <a:ext cx="3568661" cy="1188720"/>
          </a:xfrm>
        </p:spPr>
        <p:txBody>
          <a:bodyPr>
            <a:normAutofit fontScale="90000"/>
          </a:bodyPr>
          <a:lstStyle/>
          <a:p>
            <a:r>
              <a:rPr lang="en-GB" dirty="0"/>
              <a:t>What is the land South of Pentecost?</a:t>
            </a:r>
          </a:p>
        </p:txBody>
      </p:sp>
      <p:sp>
        <p:nvSpPr>
          <p:cNvPr id="27" name="Rectangle 26">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8" name="Content Placeholder 7">
            <a:extLst>
              <a:ext uri="{FF2B5EF4-FFF2-40B4-BE49-F238E27FC236}">
                <a16:creationId xmlns:a16="http://schemas.microsoft.com/office/drawing/2014/main" id="{55E5F11A-AEEB-D168-9D79-779B255BF3FC}"/>
              </a:ext>
            </a:extLst>
          </p:cNvPr>
          <p:cNvSpPr>
            <a:spLocks noGrp="1"/>
          </p:cNvSpPr>
          <p:nvPr>
            <p:ph idx="1"/>
          </p:nvPr>
        </p:nvSpPr>
        <p:spPr>
          <a:xfrm>
            <a:off x="609906" y="2340864"/>
            <a:ext cx="3568661" cy="3634486"/>
          </a:xfrm>
        </p:spPr>
        <p:txBody>
          <a:bodyPr>
            <a:normAutofit/>
          </a:bodyPr>
          <a:lstStyle/>
          <a:p>
            <a:pPr marL="305435" indent="-305435"/>
            <a:r>
              <a:rPr lang="en-US" dirty="0"/>
              <a:t>Being a little cheeky here, but look what land is the only one south of Pentecost Island (Sorry about that Australia)</a:t>
            </a:r>
          </a:p>
        </p:txBody>
      </p:sp>
      <p:pic>
        <p:nvPicPr>
          <p:cNvPr id="4" name="Content Placeholder 3" descr="A map of the world&#10;&#10;Description automatically generated">
            <a:extLst>
              <a:ext uri="{FF2B5EF4-FFF2-40B4-BE49-F238E27FC236}">
                <a16:creationId xmlns:a16="http://schemas.microsoft.com/office/drawing/2014/main" id="{D06C4311-C1FB-548A-D406-42F621DD1830}"/>
              </a:ext>
            </a:extLst>
          </p:cNvPr>
          <p:cNvPicPr>
            <a:picLocks noChangeAspect="1"/>
          </p:cNvPicPr>
          <p:nvPr/>
        </p:nvPicPr>
        <p:blipFill rotWithShape="1">
          <a:blip r:embed="rId2"/>
          <a:srcRect r="8225"/>
          <a:stretch/>
        </p:blipFill>
        <p:spPr>
          <a:xfrm>
            <a:off x="4654295" y="10"/>
            <a:ext cx="7537705" cy="6857990"/>
          </a:xfrm>
          <a:prstGeom prst="rect">
            <a:avLst/>
          </a:prstGeom>
        </p:spPr>
      </p:pic>
    </p:spTree>
    <p:extLst>
      <p:ext uri="{BB962C8B-B14F-4D97-AF65-F5344CB8AC3E}">
        <p14:creationId xmlns:p14="http://schemas.microsoft.com/office/powerpoint/2010/main" val="222453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pic>
        <p:nvPicPr>
          <p:cNvPr id="5" name="Picture 4" descr="The planet earth taken from the outer space">
            <a:extLst>
              <a:ext uri="{FF2B5EF4-FFF2-40B4-BE49-F238E27FC236}">
                <a16:creationId xmlns:a16="http://schemas.microsoft.com/office/drawing/2014/main" id="{5C972CC0-72C8-D684-FBA8-D91296B90291}"/>
              </a:ext>
            </a:extLst>
          </p:cNvPr>
          <p:cNvPicPr>
            <a:picLocks noChangeAspect="1"/>
          </p:cNvPicPr>
          <p:nvPr/>
        </p:nvPicPr>
        <p:blipFill rotWithShape="1">
          <a:blip r:embed="rId2"/>
          <a:srcRect t="3349" r="-2" b="10551"/>
          <a:stretch/>
        </p:blipFill>
        <p:spPr>
          <a:xfrm>
            <a:off x="-1821" y="-3422"/>
            <a:ext cx="12191999" cy="6857990"/>
          </a:xfrm>
          <a:prstGeom prst="rect">
            <a:avLst/>
          </a:prstGeom>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4AFA80-7758-4AC5-EB4A-6C79E41BCD0F}"/>
              </a:ext>
            </a:extLst>
          </p:cNvPr>
          <p:cNvSpPr>
            <a:spLocks noGrp="1"/>
          </p:cNvSpPr>
          <p:nvPr>
            <p:ph type="title"/>
          </p:nvPr>
        </p:nvSpPr>
        <p:spPr>
          <a:xfrm>
            <a:off x="643466" y="643467"/>
            <a:ext cx="10905059" cy="221456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a:solidFill>
                  <a:schemeClr val="bg1"/>
                </a:solidFill>
              </a:rPr>
              <a:t>The impact of Pedro's declaration</a:t>
            </a:r>
          </a:p>
        </p:txBody>
      </p:sp>
      <p:sp>
        <p:nvSpPr>
          <p:cNvPr id="3" name="Subtitle 2">
            <a:extLst>
              <a:ext uri="{FF2B5EF4-FFF2-40B4-BE49-F238E27FC236}">
                <a16:creationId xmlns:a16="http://schemas.microsoft.com/office/drawing/2014/main" id="{7DE4ED23-6E01-C9E3-2698-B0BEC064DACE}"/>
              </a:ext>
            </a:extLst>
          </p:cNvPr>
          <p:cNvSpPr>
            <a:spLocks noGrp="1"/>
          </p:cNvSpPr>
          <p:nvPr>
            <p:ph idx="1"/>
          </p:nvPr>
        </p:nvSpPr>
        <p:spPr>
          <a:xfrm>
            <a:off x="643466" y="3307635"/>
            <a:ext cx="10902016" cy="1454510"/>
          </a:xfrm>
          <a:effectLst>
            <a:outerShdw blurRad="50800" dist="38100" dir="2700000" algn="tl" rotWithShape="0">
              <a:prstClr val="black">
                <a:alpha val="40000"/>
              </a:prstClr>
            </a:outerShdw>
          </a:effectLst>
        </p:spPr>
        <p:txBody>
          <a:bodyPr vert="horz" lIns="91440" tIns="45720" rIns="91440" bIns="45720" rtlCol="0" anchor="t">
            <a:normAutofit fontScale="92500" lnSpcReduction="20000"/>
          </a:bodyPr>
          <a:lstStyle/>
          <a:p>
            <a:pPr marL="0" indent="0" algn="ctr">
              <a:buNone/>
            </a:pPr>
            <a:r>
              <a:rPr lang="en-US" sz="1800" cap="all" dirty="0">
                <a:solidFill>
                  <a:schemeClr val="bg1"/>
                </a:solidFill>
              </a:rPr>
              <a:t>Spiritual declarations have impacts in the spiritual world that can be seen in the physical world</a:t>
            </a:r>
          </a:p>
          <a:p>
            <a:pPr marL="0" indent="0" algn="ctr">
              <a:buNone/>
            </a:pPr>
            <a:endParaRPr lang="en-US" sz="1800" cap="all" dirty="0">
              <a:solidFill>
                <a:schemeClr val="bg1"/>
              </a:solidFill>
            </a:endParaRPr>
          </a:p>
          <a:p>
            <a:pPr marL="0" indent="0" algn="ctr">
              <a:buNone/>
            </a:pPr>
            <a:r>
              <a:rPr lang="en-US" sz="1800" cap="all" dirty="0">
                <a:solidFill>
                  <a:schemeClr val="bg1"/>
                </a:solidFill>
              </a:rPr>
              <a:t>What happened in New Zealand as result of that declaration?</a:t>
            </a:r>
          </a:p>
        </p:txBody>
      </p:sp>
      <p:cxnSp>
        <p:nvCxnSpPr>
          <p:cNvPr id="19" name="Straight Connector 1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30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dy of water with hills and trees&#10;&#10;Description automatically generated">
            <a:extLst>
              <a:ext uri="{FF2B5EF4-FFF2-40B4-BE49-F238E27FC236}">
                <a16:creationId xmlns:a16="http://schemas.microsoft.com/office/drawing/2014/main" id="{F2862FAA-898C-AA7B-5F6E-0CCF163E5DEB}"/>
              </a:ext>
            </a:extLst>
          </p:cNvPr>
          <p:cNvPicPr>
            <a:picLocks noChangeAspect="1"/>
          </p:cNvPicPr>
          <p:nvPr/>
        </p:nvPicPr>
        <p:blipFill>
          <a:blip r:embed="rId2"/>
          <a:stretch>
            <a:fillRect/>
          </a:stretch>
        </p:blipFill>
        <p:spPr>
          <a:xfrm>
            <a:off x="166687" y="119062"/>
            <a:ext cx="11858625" cy="6619875"/>
          </a:xfrm>
          <a:prstGeom prst="rect">
            <a:avLst/>
          </a:prstGeom>
        </p:spPr>
      </p:pic>
      <p:sp>
        <p:nvSpPr>
          <p:cNvPr id="2" name="Title 1">
            <a:extLst>
              <a:ext uri="{FF2B5EF4-FFF2-40B4-BE49-F238E27FC236}">
                <a16:creationId xmlns:a16="http://schemas.microsoft.com/office/drawing/2014/main" id="{97159413-8CD4-D842-5889-33C4FF8D9A47}"/>
              </a:ext>
            </a:extLst>
          </p:cNvPr>
          <p:cNvSpPr>
            <a:spLocks noGrp="1"/>
          </p:cNvSpPr>
          <p:nvPr>
            <p:ph type="title"/>
          </p:nvPr>
        </p:nvSpPr>
        <p:spPr>
          <a:xfrm>
            <a:off x="581192" y="702156"/>
            <a:ext cx="11029616" cy="1010591"/>
          </a:xfrm>
        </p:spPr>
        <p:txBody>
          <a:bodyPr/>
          <a:lstStyle/>
          <a:p>
            <a:pPr algn="ctr"/>
            <a:r>
              <a:rPr lang="en-GB" b="1" dirty="0"/>
              <a:t>The impact</a:t>
            </a:r>
            <a:endParaRPr lang="en-US" b="1"/>
          </a:p>
        </p:txBody>
      </p:sp>
      <p:sp>
        <p:nvSpPr>
          <p:cNvPr id="3" name="Content Placeholder 2">
            <a:extLst>
              <a:ext uri="{FF2B5EF4-FFF2-40B4-BE49-F238E27FC236}">
                <a16:creationId xmlns:a16="http://schemas.microsoft.com/office/drawing/2014/main" id="{387E753B-849E-3656-F998-1BAD610F76D6}"/>
              </a:ext>
            </a:extLst>
          </p:cNvPr>
          <p:cNvSpPr>
            <a:spLocks noGrp="1"/>
          </p:cNvSpPr>
          <p:nvPr>
            <p:ph idx="1"/>
          </p:nvPr>
        </p:nvSpPr>
        <p:spPr>
          <a:xfrm>
            <a:off x="581192" y="2548682"/>
            <a:ext cx="11029615" cy="3634486"/>
          </a:xfrm>
        </p:spPr>
        <p:txBody>
          <a:bodyPr/>
          <a:lstStyle/>
          <a:p>
            <a:pPr marL="305435" indent="-305435"/>
            <a:r>
              <a:rPr lang="en-GB" sz="2000" dirty="0">
                <a:solidFill>
                  <a:schemeClr val="bg1"/>
                </a:solidFill>
                <a:latin typeface="Arial"/>
                <a:cs typeface="Arial"/>
              </a:rPr>
              <a:t>The Impact was almost immediate, and genuinely astounding</a:t>
            </a:r>
          </a:p>
          <a:p>
            <a:pPr marL="305435" indent="-305435"/>
            <a:r>
              <a:rPr lang="en-GB" sz="2000" dirty="0">
                <a:solidFill>
                  <a:schemeClr val="bg1"/>
                </a:solidFill>
                <a:latin typeface="Arial"/>
                <a:cs typeface="Arial"/>
              </a:rPr>
              <a:t>Ngāti </a:t>
            </a:r>
            <a:r>
              <a:rPr lang="en-GB" sz="2000" err="1">
                <a:solidFill>
                  <a:schemeClr val="bg1"/>
                </a:solidFill>
                <a:latin typeface="Arial"/>
                <a:cs typeface="Arial"/>
              </a:rPr>
              <a:t>Torehina's</a:t>
            </a:r>
            <a:r>
              <a:rPr lang="en-GB" sz="2000" dirty="0">
                <a:solidFill>
                  <a:schemeClr val="bg1"/>
                </a:solidFill>
                <a:latin typeface="Arial"/>
                <a:cs typeface="Arial"/>
              </a:rPr>
              <a:t> encounter with God</a:t>
            </a:r>
          </a:p>
          <a:p>
            <a:pPr marL="305435" indent="-305435"/>
            <a:r>
              <a:rPr lang="en-GB" sz="2000" dirty="0" err="1">
                <a:solidFill>
                  <a:schemeClr val="bg1"/>
                </a:solidFill>
                <a:latin typeface="Arial"/>
                <a:cs typeface="Arial"/>
              </a:rPr>
              <a:t>Te</a:t>
            </a:r>
            <a:r>
              <a:rPr lang="en-GB" sz="2000" dirty="0">
                <a:solidFill>
                  <a:schemeClr val="bg1"/>
                </a:solidFill>
                <a:latin typeface="Arial"/>
                <a:cs typeface="Arial"/>
              </a:rPr>
              <a:t> Hurihanga speaking at </a:t>
            </a:r>
            <a:r>
              <a:rPr lang="en-GB" sz="2000" dirty="0" err="1">
                <a:solidFill>
                  <a:schemeClr val="bg1"/>
                </a:solidFill>
                <a:latin typeface="Arial"/>
                <a:cs typeface="Arial"/>
              </a:rPr>
              <a:t>Oihi</a:t>
            </a:r>
            <a:r>
              <a:rPr lang="en-GB" sz="2000" dirty="0">
                <a:solidFill>
                  <a:schemeClr val="bg1"/>
                </a:solidFill>
                <a:latin typeface="Arial"/>
                <a:cs typeface="Arial"/>
              </a:rPr>
              <a:t>/</a:t>
            </a:r>
            <a:r>
              <a:rPr lang="en-GB" sz="2000" dirty="0" err="1">
                <a:solidFill>
                  <a:schemeClr val="bg1"/>
                </a:solidFill>
                <a:latin typeface="Arial"/>
                <a:cs typeface="Arial"/>
              </a:rPr>
              <a:t>Hahi</a:t>
            </a:r>
            <a:r>
              <a:rPr lang="en-GB" sz="2000" dirty="0">
                <a:solidFill>
                  <a:schemeClr val="bg1"/>
                </a:solidFill>
                <a:latin typeface="Arial"/>
                <a:cs typeface="Arial"/>
              </a:rPr>
              <a:t>  </a:t>
            </a:r>
            <a:r>
              <a:rPr lang="en-GB" sz="2000" dirty="0">
                <a:solidFill>
                  <a:schemeClr val="bg1"/>
                </a:solidFill>
                <a:latin typeface="Arial"/>
                <a:cs typeface="Arial"/>
                <a:hlinkClick r:id="rId3">
                  <a:extLst>
                    <a:ext uri="{A12FA001-AC4F-418D-AE19-62706E023703}">
                      <ahyp:hlinkClr xmlns:ahyp="http://schemas.microsoft.com/office/drawing/2018/hyperlinkcolor" val="tx"/>
                    </a:ext>
                  </a:extLst>
                </a:hlinkClick>
              </a:rPr>
              <a:t>https://youtu.be/ky-hQD7TZGY?si=FvBC6I9IhT_w2ZBx</a:t>
            </a:r>
            <a:endParaRPr lang="en-GB" sz="2000" dirty="0">
              <a:solidFill>
                <a:schemeClr val="bg1"/>
              </a:solidFill>
              <a:latin typeface="Arial"/>
              <a:cs typeface="Arial"/>
            </a:endParaRPr>
          </a:p>
          <a:p>
            <a:pPr marL="305435" indent="-305435"/>
            <a:r>
              <a:rPr lang="en-GB" sz="2000" dirty="0">
                <a:solidFill>
                  <a:schemeClr val="bg1"/>
                </a:solidFill>
                <a:latin typeface="Arial"/>
                <a:cs typeface="Arial"/>
              </a:rPr>
              <a:t>(also refer to "Huia Come Home by Jay Ruka)</a:t>
            </a:r>
          </a:p>
          <a:p>
            <a:pPr marL="305435" indent="-305435"/>
            <a:endParaRPr lang="en-GB" sz="2000" dirty="0">
              <a:solidFill>
                <a:schemeClr val="bg1"/>
              </a:solidFill>
              <a:latin typeface="Arial"/>
              <a:cs typeface="Arial"/>
            </a:endParaRPr>
          </a:p>
        </p:txBody>
      </p:sp>
    </p:spTree>
    <p:extLst>
      <p:ext uri="{BB962C8B-B14F-4D97-AF65-F5344CB8AC3E}">
        <p14:creationId xmlns:p14="http://schemas.microsoft.com/office/powerpoint/2010/main" val="175379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E695-8E0F-03CC-A068-A27EEBE9B122}"/>
              </a:ext>
            </a:extLst>
          </p:cNvPr>
          <p:cNvSpPr>
            <a:spLocks noGrp="1"/>
          </p:cNvSpPr>
          <p:nvPr>
            <p:ph type="title"/>
          </p:nvPr>
        </p:nvSpPr>
        <p:spPr>
          <a:xfrm>
            <a:off x="581192" y="702156"/>
            <a:ext cx="11029616" cy="662578"/>
          </a:xfrm>
        </p:spPr>
        <p:txBody>
          <a:bodyPr/>
          <a:lstStyle/>
          <a:p>
            <a:r>
              <a:rPr lang="en-GB" dirty="0"/>
              <a:t>A series of Prophecies &amp; prophetic events for NZ</a:t>
            </a:r>
          </a:p>
        </p:txBody>
      </p:sp>
      <p:sp>
        <p:nvSpPr>
          <p:cNvPr id="3" name="Content Placeholder 2">
            <a:extLst>
              <a:ext uri="{FF2B5EF4-FFF2-40B4-BE49-F238E27FC236}">
                <a16:creationId xmlns:a16="http://schemas.microsoft.com/office/drawing/2014/main" id="{FE7F4EA3-2772-B873-C103-2F593A40F1ED}"/>
              </a:ext>
            </a:extLst>
          </p:cNvPr>
          <p:cNvSpPr>
            <a:spLocks noGrp="1"/>
          </p:cNvSpPr>
          <p:nvPr>
            <p:ph idx="1"/>
          </p:nvPr>
        </p:nvSpPr>
        <p:spPr>
          <a:xfrm>
            <a:off x="581192" y="1361151"/>
            <a:ext cx="11029615" cy="5367127"/>
          </a:xfrm>
        </p:spPr>
        <p:txBody>
          <a:bodyPr>
            <a:normAutofit fontScale="92500" lnSpcReduction="10000"/>
          </a:bodyPr>
          <a:lstStyle/>
          <a:p>
            <a:pPr marL="0" indent="0">
              <a:buNone/>
            </a:pPr>
            <a:r>
              <a:rPr lang="en-GB" dirty="0"/>
              <a:t>Most will know of the ancient (stories vary between 400 to 700 years ago) prophecy saying that a man appeared on a mountain to a Chief who was known for visions &amp; prophecies. The man had eyes of fire and a body like lightening &amp; was dressed in white. The man said His name was "The Son who was killed". The man then told of a time to come when great "waka" that would appear to be pulled by clouds would come from over the oceans. They would have pale skinned men on them who would tell of the one true God who would bring Salvation</a:t>
            </a:r>
            <a:r>
              <a:rPr lang="en-GB" dirty="0">
                <a:solidFill>
                  <a:schemeClr val="accent1">
                    <a:lumMod val="75000"/>
                  </a:schemeClr>
                </a:solidFill>
              </a:rPr>
              <a:t> </a:t>
            </a:r>
            <a:r>
              <a:rPr lang="en-GB" b="1" dirty="0">
                <a:solidFill>
                  <a:schemeClr val="accent1">
                    <a:lumMod val="75000"/>
                  </a:schemeClr>
                </a:solidFill>
              </a:rPr>
              <a:t>&amp; then </a:t>
            </a:r>
            <a:r>
              <a:rPr lang="en-GB" dirty="0">
                <a:solidFill>
                  <a:schemeClr val="accent1">
                    <a:lumMod val="75000"/>
                  </a:schemeClr>
                </a:solidFill>
              </a:rPr>
              <a:t>Freedom to this land.</a:t>
            </a:r>
          </a:p>
          <a:p>
            <a:pPr marL="0" indent="0">
              <a:buNone/>
            </a:pPr>
            <a:r>
              <a:rPr lang="en-GB" dirty="0"/>
              <a:t>It was because of the above prophecy that Bay of Islands </a:t>
            </a:r>
            <a:r>
              <a:rPr lang="en-GB" dirty="0" err="1"/>
              <a:t>Maori</a:t>
            </a:r>
            <a:r>
              <a:rPr lang="en-GB" dirty="0"/>
              <a:t> were so receptive to the Gospel when it arrived. They had been waiting for it! (We are still waiting for the practical part of the Freedom that HW legally already provides us)</a:t>
            </a:r>
          </a:p>
          <a:p>
            <a:pPr marL="0" indent="0">
              <a:buNone/>
            </a:pPr>
            <a:r>
              <a:rPr lang="en-GB" dirty="0"/>
              <a:t>If this vision was 400 years ago it is likely in direct response to Pedro's Declaration over NZ!</a:t>
            </a:r>
          </a:p>
          <a:p>
            <a:pPr marL="0" indent="0">
              <a:buNone/>
            </a:pPr>
            <a:endParaRPr lang="en-GB" dirty="0"/>
          </a:p>
          <a:p>
            <a:pPr marL="0" indent="0">
              <a:buNone/>
            </a:pPr>
            <a:r>
              <a:rPr lang="en-GB" b="1" dirty="0"/>
              <a:t>But there are many more prophecies. Here's 2 great examples:</a:t>
            </a:r>
          </a:p>
          <a:p>
            <a:pPr marL="0" indent="0">
              <a:buNone/>
            </a:pPr>
            <a:endParaRPr lang="en-GB" b="1" dirty="0">
              <a:ea typeface="+mn-lt"/>
              <a:cs typeface="+mn-lt"/>
            </a:endParaRPr>
          </a:p>
          <a:p>
            <a:pPr marL="0" indent="0">
              <a:buNone/>
            </a:pPr>
            <a:r>
              <a:rPr lang="en-GB" dirty="0">
                <a:ea typeface="+mn-lt"/>
                <a:cs typeface="+mn-lt"/>
                <a:hlinkClick r:id="rId2"/>
              </a:rPr>
              <a:t>Prophetic Word For New Zealand 1991 by Rick Joyner — NZ Prophetic Network</a:t>
            </a:r>
          </a:p>
          <a:p>
            <a:pPr marL="0" indent="0">
              <a:buNone/>
            </a:pPr>
            <a:endParaRPr lang="en-GB" dirty="0"/>
          </a:p>
          <a:p>
            <a:pPr marL="0" indent="0">
              <a:buNone/>
            </a:pPr>
            <a:r>
              <a:rPr lang="en-GB" dirty="0">
                <a:solidFill>
                  <a:schemeClr val="accent1">
                    <a:lumMod val="75000"/>
                  </a:schemeClr>
                </a:solidFill>
              </a:rPr>
              <a:t>World Prophetic Conference - Germany - 1983:</a:t>
            </a:r>
            <a:r>
              <a:rPr lang="en-GB" dirty="0"/>
              <a:t> "In the southern oceans there is a land named after a cloud. In the southern of the 2 main islands there is a city named after God. In that city I will pour out my Spirit in the great end time outpouring that has been prophesised. </a:t>
            </a:r>
            <a:r>
              <a:rPr lang="en-GB" b="1" dirty="0"/>
              <a:t>But I will not do this until the colonisers of the land have apologised to, &amp; honoured, the indigenous people of the land.</a:t>
            </a:r>
            <a:r>
              <a:rPr lang="en-GB" dirty="0"/>
              <a:t> Once this happens I will raise up the leaders of the end time revival from among the indigenous people of that land"</a:t>
            </a:r>
            <a:endParaRPr lang="en-GB"/>
          </a:p>
        </p:txBody>
      </p:sp>
    </p:spTree>
    <p:extLst>
      <p:ext uri="{BB962C8B-B14F-4D97-AF65-F5344CB8AC3E}">
        <p14:creationId xmlns:p14="http://schemas.microsoft.com/office/powerpoint/2010/main" val="31415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arrival of the Maoris in New Zealand' - Painting - Te Ara ...">
            <a:extLst>
              <a:ext uri="{FF2B5EF4-FFF2-40B4-BE49-F238E27FC236}">
                <a16:creationId xmlns:a16="http://schemas.microsoft.com/office/drawing/2014/main" id="{D402D991-15C5-61B4-09BA-FE62CC578956}"/>
              </a:ext>
            </a:extLst>
          </p:cNvPr>
          <p:cNvPicPr>
            <a:picLocks noChangeAspect="1"/>
          </p:cNvPicPr>
          <p:nvPr/>
        </p:nvPicPr>
        <p:blipFill rotWithShape="1">
          <a:blip r:embed="rId2"/>
          <a:srcRect t="1370" r="3124" b="1"/>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1190DCC-89D1-B799-68DE-8489C26D22F3}"/>
              </a:ext>
            </a:extLst>
          </p:cNvPr>
          <p:cNvSpPr>
            <a:spLocks noGrp="1"/>
          </p:cNvSpPr>
          <p:nvPr>
            <p:ph type="title"/>
          </p:nvPr>
        </p:nvSpPr>
        <p:spPr>
          <a:xfrm>
            <a:off x="681540" y="1131195"/>
            <a:ext cx="3730810" cy="1247938"/>
          </a:xfrm>
        </p:spPr>
        <p:txBody>
          <a:bodyPr anchor="ctr">
            <a:normAutofit/>
          </a:bodyPr>
          <a:lstStyle/>
          <a:p>
            <a:r>
              <a:rPr lang="en-GB" sz="2400">
                <a:solidFill>
                  <a:srgbClr val="FFFFFF"/>
                </a:solidFill>
              </a:rPr>
              <a:t>Was there an earlier name?   E.g. What about Aotearoa?</a:t>
            </a:r>
          </a:p>
        </p:txBody>
      </p:sp>
      <p:sp>
        <p:nvSpPr>
          <p:cNvPr id="3" name="Content Placeholder 2">
            <a:extLst>
              <a:ext uri="{FF2B5EF4-FFF2-40B4-BE49-F238E27FC236}">
                <a16:creationId xmlns:a16="http://schemas.microsoft.com/office/drawing/2014/main" id="{A3D4C998-6C88-FAA1-4DB4-CA83CE466B4C}"/>
              </a:ext>
            </a:extLst>
          </p:cNvPr>
          <p:cNvSpPr>
            <a:spLocks noGrp="1"/>
          </p:cNvSpPr>
          <p:nvPr>
            <p:ph idx="1"/>
          </p:nvPr>
        </p:nvSpPr>
        <p:spPr>
          <a:xfrm>
            <a:off x="678531" y="2438399"/>
            <a:ext cx="3730810" cy="3505201"/>
          </a:xfrm>
        </p:spPr>
        <p:txBody>
          <a:bodyPr vert="horz" lIns="91440" tIns="45720" rIns="91440" bIns="45720" rtlCol="0" anchor="ctr">
            <a:noAutofit/>
          </a:bodyPr>
          <a:lstStyle/>
          <a:p>
            <a:pPr marL="305435" indent="-305435">
              <a:lnSpc>
                <a:spcPct val="110000"/>
              </a:lnSpc>
            </a:pPr>
            <a:r>
              <a:rPr lang="en-GB" sz="1200" dirty="0">
                <a:solidFill>
                  <a:srgbClr val="FFFFFF"/>
                </a:solidFill>
              </a:rPr>
              <a:t>Aotearoa (Land of the long white cloud) was &amp; is a name used by some groups for different reasons.</a:t>
            </a:r>
          </a:p>
          <a:p>
            <a:pPr marL="305435" indent="-305435">
              <a:lnSpc>
                <a:spcPct val="110000"/>
              </a:lnSpc>
            </a:pPr>
            <a:r>
              <a:rPr lang="en-GB" sz="1200" dirty="0">
                <a:solidFill>
                  <a:srgbClr val="FFFFFF"/>
                </a:solidFill>
              </a:rPr>
              <a:t>The 1st </a:t>
            </a:r>
            <a:r>
              <a:rPr lang="en-GB" sz="1200" b="1" dirty="0">
                <a:solidFill>
                  <a:srgbClr val="FFFFFF"/>
                </a:solidFill>
              </a:rPr>
              <a:t>written</a:t>
            </a:r>
            <a:r>
              <a:rPr lang="en-GB" sz="1200" dirty="0">
                <a:solidFill>
                  <a:srgbClr val="FFFFFF"/>
                </a:solidFill>
              </a:rPr>
              <a:t> reference to it in relation to any part of NZ was in 1855 when Governor Grey noted that Maui's sons lived in Aotearoa. As at that time </a:t>
            </a:r>
            <a:r>
              <a:rPr lang="en-GB" sz="1200" err="1">
                <a:solidFill>
                  <a:srgbClr val="FFFFFF"/>
                </a:solidFill>
              </a:rPr>
              <a:t>Maori</a:t>
            </a:r>
            <a:r>
              <a:rPr lang="en-GB" sz="1200" dirty="0">
                <a:solidFill>
                  <a:srgbClr val="FFFFFF"/>
                </a:solidFill>
              </a:rPr>
              <a:t> only used it in reference to the North Island we might assume that Maui's sons lived there. In the 1878 </a:t>
            </a:r>
            <a:r>
              <a:rPr lang="en-GB" sz="1200" err="1">
                <a:solidFill>
                  <a:srgbClr val="FFFFFF"/>
                </a:solidFill>
              </a:rPr>
              <a:t>Maori</a:t>
            </a:r>
            <a:r>
              <a:rPr lang="en-GB" sz="1200" dirty="0">
                <a:solidFill>
                  <a:srgbClr val="FFFFFF"/>
                </a:solidFill>
              </a:rPr>
              <a:t> translation of the NZ national anthem it was used to describe all of NZ, but in the 1893 NZ </a:t>
            </a:r>
            <a:r>
              <a:rPr lang="en-GB" sz="1200" err="1">
                <a:solidFill>
                  <a:srgbClr val="FFFFFF"/>
                </a:solidFill>
              </a:rPr>
              <a:t>Maori</a:t>
            </a:r>
            <a:r>
              <a:rPr lang="en-GB" sz="1200" dirty="0">
                <a:solidFill>
                  <a:srgbClr val="FFFFFF"/>
                </a:solidFill>
              </a:rPr>
              <a:t> Newsletter it was made clear that Aotearoa was only the north island while </a:t>
            </a:r>
            <a:r>
              <a:rPr lang="en-GB" sz="1200" err="1">
                <a:solidFill>
                  <a:srgbClr val="FFFFFF"/>
                </a:solidFill>
              </a:rPr>
              <a:t>Te</a:t>
            </a:r>
            <a:r>
              <a:rPr lang="en-GB" sz="1200" dirty="0">
                <a:solidFill>
                  <a:srgbClr val="FFFFFF"/>
                </a:solidFill>
              </a:rPr>
              <a:t> Wai </a:t>
            </a:r>
            <a:r>
              <a:rPr lang="en-GB" sz="1200" err="1">
                <a:solidFill>
                  <a:srgbClr val="FFFFFF"/>
                </a:solidFill>
              </a:rPr>
              <a:t>Ponamu</a:t>
            </a:r>
            <a:r>
              <a:rPr lang="en-GB" sz="1200" dirty="0">
                <a:solidFill>
                  <a:srgbClr val="FFFFFF"/>
                </a:solidFill>
              </a:rPr>
              <a:t> (the waters of greenstone) is the south island (Note that until 1930 Europeans actually called the south island "the middle island" and referred to Stewart Island as The South Island. </a:t>
            </a:r>
          </a:p>
          <a:p>
            <a:pPr marL="305435" indent="-305435">
              <a:lnSpc>
                <a:spcPct val="110000"/>
              </a:lnSpc>
            </a:pPr>
            <a:endParaRPr lang="en-GB" sz="1100">
              <a:solidFill>
                <a:srgbClr val="FFFFFF"/>
              </a:solidFill>
            </a:endParaRPr>
          </a:p>
        </p:txBody>
      </p:sp>
    </p:spTree>
    <p:extLst>
      <p:ext uri="{BB962C8B-B14F-4D97-AF65-F5344CB8AC3E}">
        <p14:creationId xmlns:p14="http://schemas.microsoft.com/office/powerpoint/2010/main" val="27437409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nalogousFromDarkSeedRightStep">
      <a:dk1>
        <a:srgbClr val="000000"/>
      </a:dk1>
      <a:lt1>
        <a:srgbClr val="FFFFFF"/>
      </a:lt1>
      <a:dk2>
        <a:srgbClr val="1B3027"/>
      </a:dk2>
      <a:lt2>
        <a:srgbClr val="F3F0F1"/>
      </a:lt2>
      <a:accent1>
        <a:srgbClr val="46B386"/>
      </a:accent1>
      <a:accent2>
        <a:srgbClr val="3BB1B1"/>
      </a:accent2>
      <a:accent3>
        <a:srgbClr val="4D91C3"/>
      </a:accent3>
      <a:accent4>
        <a:srgbClr val="3D51B2"/>
      </a:accent4>
      <a:accent5>
        <a:srgbClr val="6B4DC3"/>
      </a:accent5>
      <a:accent6>
        <a:srgbClr val="8A3BB1"/>
      </a:accent6>
      <a:hlink>
        <a:srgbClr val="878F2F"/>
      </a:hlink>
      <a:folHlink>
        <a:srgbClr val="7F7F7F"/>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3935</TotalTime>
  <Words>5476</Words>
  <Application>Microsoft Office PowerPoint</Application>
  <PresentationFormat>Widescreen</PresentationFormat>
  <Paragraphs>191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DividendVTI</vt:lpstr>
      <vt:lpstr>The history &amp;  heritage  of  He Wakaputanga</vt:lpstr>
      <vt:lpstr>What  is  history?  Who decides what is taught?  What should we believe?</vt:lpstr>
      <vt:lpstr>“First Principles” &amp; “Nominative determinism” </vt:lpstr>
      <vt:lpstr>The words of Pedro</vt:lpstr>
      <vt:lpstr>What is the land South of Pentecost?</vt:lpstr>
      <vt:lpstr>The impact of Pedro's declaration</vt:lpstr>
      <vt:lpstr>The impact</vt:lpstr>
      <vt:lpstr>A series of Prophecies &amp; prophetic events for NZ</vt:lpstr>
      <vt:lpstr>Was there an earlier name?   E.g. What about Aotearoa?</vt:lpstr>
      <vt:lpstr>Biblical backing for this principal</vt:lpstr>
      <vt:lpstr>what happened next?</vt:lpstr>
      <vt:lpstr>Samuel Marsden</vt:lpstr>
      <vt:lpstr>Henry Williams</vt:lpstr>
      <vt:lpstr>Octavius Hadfield</vt:lpstr>
      <vt:lpstr>A changing New zealand</vt:lpstr>
      <vt:lpstr>Continued from previous page  Have we Undervalued the work of Busby?</vt:lpstr>
      <vt:lpstr>CONTINUED FROM PREVIOUS PAGE  The errors of the treaty</vt:lpstr>
      <vt:lpstr>How did the crown get away with it all?</vt:lpstr>
      <vt:lpstr>God claimed nz as His &amp; nothing can change that!</vt:lpstr>
      <vt:lpstr>CONTINUED FROM PREVIOUS PAGE  The Response to a law breaking crown</vt:lpstr>
      <vt:lpstr>CONTINUED FROM PREVIOUS PAGE  THE RESPONSE TO A LAW BREAKING CROWN</vt:lpstr>
      <vt:lpstr>The same method will work for He Wakaputanga - each one reach one!</vt:lpstr>
      <vt:lpstr>Added Extra:    I learned the following from Ngai Tahu Chief, George Ehu, &amp; it was confirmed by my wife's Kuaka, Pipiana Hemopo (Brown) the Kuia of the Hapu at Parawahahwaha, &amp; great great niece of Te Rauparaha</vt:lpstr>
      <vt:lpstr>References: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planted heritage for us</dc:title>
  <dc:creator>Glen McConnell</dc:creator>
  <cp:lastModifiedBy>Georgi Marchioni Job</cp:lastModifiedBy>
  <cp:revision>1231</cp:revision>
  <dcterms:created xsi:type="dcterms:W3CDTF">2021-07-23T22:25:47Z</dcterms:created>
  <dcterms:modified xsi:type="dcterms:W3CDTF">2024-08-02T03:13:52Z</dcterms:modified>
</cp:coreProperties>
</file>