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9" r:id="rId10"/>
    <p:sldId id="264" r:id="rId11"/>
    <p:sldId id="265" r:id="rId12"/>
    <p:sldId id="266" r:id="rId13"/>
    <p:sldId id="267"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8" autoAdjust="0"/>
    <p:restoredTop sz="94660"/>
  </p:normalViewPr>
  <p:slideViewPr>
    <p:cSldViewPr snapToGrid="0">
      <p:cViewPr varScale="1">
        <p:scale>
          <a:sx n="96" d="100"/>
          <a:sy n="96" d="100"/>
        </p:scale>
        <p:origin x="7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DD51DA-6267-4E01-925A-0FE2F26D020C}" type="datetimeFigureOut">
              <a:rPr lang="en-GB" smtClean="0"/>
              <a:t>23/07/2024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ED1583-5BFB-4E2C-8D04-78BC9B086999}" type="slidenum">
              <a:rPr lang="en-GB" smtClean="0"/>
              <a:t>‹#›</a:t>
            </a:fld>
            <a:endParaRPr lang="en-GB"/>
          </a:p>
        </p:txBody>
      </p:sp>
    </p:spTree>
    <p:extLst>
      <p:ext uri="{BB962C8B-B14F-4D97-AF65-F5344CB8AC3E}">
        <p14:creationId xmlns:p14="http://schemas.microsoft.com/office/powerpoint/2010/main" val="3238825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3ED1583-5BFB-4E2C-8D04-78BC9B086999}" type="slidenum">
              <a:rPr lang="en-GB" smtClean="0"/>
              <a:t>3</a:t>
            </a:fld>
            <a:endParaRPr lang="en-GB"/>
          </a:p>
        </p:txBody>
      </p:sp>
    </p:spTree>
    <p:extLst>
      <p:ext uri="{BB962C8B-B14F-4D97-AF65-F5344CB8AC3E}">
        <p14:creationId xmlns:p14="http://schemas.microsoft.com/office/powerpoint/2010/main" val="1015738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42254E-DD69-4A27-ACE6-58C4CA71E6A0}" type="datetimeFigureOut">
              <a:rPr lang="en-GB" smtClean="0"/>
              <a:t>23/07/2024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122F02-5439-49D5-BDD2-1A0B1397EFC0}" type="slidenum">
              <a:rPr lang="en-GB" smtClean="0"/>
              <a:t>‹#›</a:t>
            </a:fld>
            <a:endParaRPr lang="en-GB"/>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2191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1842254E-DD69-4A27-ACE6-58C4CA71E6A0}" type="datetimeFigureOut">
              <a:rPr lang="en-GB" smtClean="0"/>
              <a:t>23/07/2024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122F02-5439-49D5-BDD2-1A0B1397EFC0}" type="slidenum">
              <a:rPr lang="en-GB" smtClean="0"/>
              <a:t>‹#›</a:t>
            </a:fld>
            <a:endParaRPr lang="en-GB"/>
          </a:p>
        </p:txBody>
      </p:sp>
    </p:spTree>
    <p:extLst>
      <p:ext uri="{BB962C8B-B14F-4D97-AF65-F5344CB8AC3E}">
        <p14:creationId xmlns:p14="http://schemas.microsoft.com/office/powerpoint/2010/main" val="3844634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2254E-DD69-4A27-ACE6-58C4CA71E6A0}" type="datetimeFigureOut">
              <a:rPr lang="en-GB" smtClean="0"/>
              <a:t>23/07/2024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122F02-5439-49D5-BDD2-1A0B1397EFC0}" type="slidenum">
              <a:rPr lang="en-GB" smtClean="0"/>
              <a:t>‹#›</a:t>
            </a:fld>
            <a:endParaRPr lang="en-GB"/>
          </a:p>
        </p:txBody>
      </p:sp>
    </p:spTree>
    <p:extLst>
      <p:ext uri="{BB962C8B-B14F-4D97-AF65-F5344CB8AC3E}">
        <p14:creationId xmlns:p14="http://schemas.microsoft.com/office/powerpoint/2010/main" val="843774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2254E-DD69-4A27-ACE6-58C4CA71E6A0}" type="datetimeFigureOut">
              <a:rPr lang="en-GB" smtClean="0"/>
              <a:t>23/07/2024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122F02-5439-49D5-BDD2-1A0B1397EFC0}" type="slidenum">
              <a:rPr lang="en-GB" smtClean="0"/>
              <a:t>‹#›</a:t>
            </a:fld>
            <a:endParaRPr lang="en-GB"/>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22918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2254E-DD69-4A27-ACE6-58C4CA71E6A0}" type="datetimeFigureOut">
              <a:rPr lang="en-GB" smtClean="0"/>
              <a:t>23/07/2024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122F02-5439-49D5-BDD2-1A0B1397EFC0}" type="slidenum">
              <a:rPr lang="en-GB" smtClean="0"/>
              <a:t>‹#›</a:t>
            </a:fld>
            <a:endParaRPr lang="en-GB"/>
          </a:p>
        </p:txBody>
      </p:sp>
    </p:spTree>
    <p:extLst>
      <p:ext uri="{BB962C8B-B14F-4D97-AF65-F5344CB8AC3E}">
        <p14:creationId xmlns:p14="http://schemas.microsoft.com/office/powerpoint/2010/main" val="3233664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2254E-DD69-4A27-ACE6-58C4CA71E6A0}" type="datetimeFigureOut">
              <a:rPr lang="en-GB" smtClean="0"/>
              <a:t>23/07/2024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122F02-5439-49D5-BDD2-1A0B1397EFC0}" type="slidenum">
              <a:rPr lang="en-GB" smtClean="0"/>
              <a:t>‹#›</a:t>
            </a:fld>
            <a:endParaRPr lang="en-GB"/>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85789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2254E-DD69-4A27-ACE6-58C4CA71E6A0}" type="datetimeFigureOut">
              <a:rPr lang="en-GB" smtClean="0"/>
              <a:t>23/07/2024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122F02-5439-49D5-BDD2-1A0B1397EFC0}" type="slidenum">
              <a:rPr lang="en-GB" smtClean="0"/>
              <a:t>‹#›</a:t>
            </a:fld>
            <a:endParaRPr lang="en-GB"/>
          </a:p>
        </p:txBody>
      </p:sp>
    </p:spTree>
    <p:extLst>
      <p:ext uri="{BB962C8B-B14F-4D97-AF65-F5344CB8AC3E}">
        <p14:creationId xmlns:p14="http://schemas.microsoft.com/office/powerpoint/2010/main" val="1217925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42254E-DD69-4A27-ACE6-58C4CA71E6A0}" type="datetimeFigureOut">
              <a:rPr lang="en-GB" smtClean="0"/>
              <a:t>23/07/2024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122F02-5439-49D5-BDD2-1A0B1397EFC0}" type="slidenum">
              <a:rPr lang="en-GB" smtClean="0"/>
              <a:t>‹#›</a:t>
            </a:fld>
            <a:endParaRPr lang="en-GB"/>
          </a:p>
        </p:txBody>
      </p:sp>
    </p:spTree>
    <p:extLst>
      <p:ext uri="{BB962C8B-B14F-4D97-AF65-F5344CB8AC3E}">
        <p14:creationId xmlns:p14="http://schemas.microsoft.com/office/powerpoint/2010/main" val="2999010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42254E-DD69-4A27-ACE6-58C4CA71E6A0}" type="datetimeFigureOut">
              <a:rPr lang="en-GB" smtClean="0"/>
              <a:t>23/07/2024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122F02-5439-49D5-BDD2-1A0B1397EFC0}" type="slidenum">
              <a:rPr lang="en-GB" smtClean="0"/>
              <a:t>‹#›</a:t>
            </a:fld>
            <a:endParaRPr lang="en-GB"/>
          </a:p>
        </p:txBody>
      </p:sp>
    </p:spTree>
    <p:extLst>
      <p:ext uri="{BB962C8B-B14F-4D97-AF65-F5344CB8AC3E}">
        <p14:creationId xmlns:p14="http://schemas.microsoft.com/office/powerpoint/2010/main" val="3937402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42254E-DD69-4A27-ACE6-58C4CA71E6A0}" type="datetimeFigureOut">
              <a:rPr lang="en-GB" smtClean="0"/>
              <a:t>23/07/2024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122F02-5439-49D5-BDD2-1A0B1397EFC0}" type="slidenum">
              <a:rPr lang="en-GB" smtClean="0"/>
              <a:t>‹#›</a:t>
            </a:fld>
            <a:endParaRPr lang="en-GB"/>
          </a:p>
        </p:txBody>
      </p:sp>
    </p:spTree>
    <p:extLst>
      <p:ext uri="{BB962C8B-B14F-4D97-AF65-F5344CB8AC3E}">
        <p14:creationId xmlns:p14="http://schemas.microsoft.com/office/powerpoint/2010/main" val="3683967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2254E-DD69-4A27-ACE6-58C4CA71E6A0}" type="datetimeFigureOut">
              <a:rPr lang="en-GB" smtClean="0"/>
              <a:t>23/07/2024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122F02-5439-49D5-BDD2-1A0B1397EFC0}" type="slidenum">
              <a:rPr lang="en-GB" smtClean="0"/>
              <a:t>‹#›</a:t>
            </a:fld>
            <a:endParaRPr lang="en-GB"/>
          </a:p>
        </p:txBody>
      </p:sp>
    </p:spTree>
    <p:extLst>
      <p:ext uri="{BB962C8B-B14F-4D97-AF65-F5344CB8AC3E}">
        <p14:creationId xmlns:p14="http://schemas.microsoft.com/office/powerpoint/2010/main" val="3265708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42254E-DD69-4A27-ACE6-58C4CA71E6A0}" type="datetimeFigureOut">
              <a:rPr lang="en-GB" smtClean="0"/>
              <a:t>23/07/2024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122F02-5439-49D5-BDD2-1A0B1397EFC0}" type="slidenum">
              <a:rPr lang="en-GB" smtClean="0"/>
              <a:t>‹#›</a:t>
            </a:fld>
            <a:endParaRPr lang="en-GB"/>
          </a:p>
        </p:txBody>
      </p:sp>
    </p:spTree>
    <p:extLst>
      <p:ext uri="{BB962C8B-B14F-4D97-AF65-F5344CB8AC3E}">
        <p14:creationId xmlns:p14="http://schemas.microsoft.com/office/powerpoint/2010/main" val="2341011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42254E-DD69-4A27-ACE6-58C4CA71E6A0}" type="datetimeFigureOut">
              <a:rPr lang="en-GB" smtClean="0"/>
              <a:t>23/07/2024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122F02-5439-49D5-BDD2-1A0B1397EFC0}" type="slidenum">
              <a:rPr lang="en-GB" smtClean="0"/>
              <a:t>‹#›</a:t>
            </a:fld>
            <a:endParaRPr lang="en-GB"/>
          </a:p>
        </p:txBody>
      </p:sp>
    </p:spTree>
    <p:extLst>
      <p:ext uri="{BB962C8B-B14F-4D97-AF65-F5344CB8AC3E}">
        <p14:creationId xmlns:p14="http://schemas.microsoft.com/office/powerpoint/2010/main" val="360272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42254E-DD69-4A27-ACE6-58C4CA71E6A0}" type="datetimeFigureOut">
              <a:rPr lang="en-GB" smtClean="0"/>
              <a:t>23/07/2024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122F02-5439-49D5-BDD2-1A0B1397EFC0}" type="slidenum">
              <a:rPr lang="en-GB" smtClean="0"/>
              <a:t>‹#›</a:t>
            </a:fld>
            <a:endParaRPr lang="en-GB"/>
          </a:p>
        </p:txBody>
      </p:sp>
    </p:spTree>
    <p:extLst>
      <p:ext uri="{BB962C8B-B14F-4D97-AF65-F5344CB8AC3E}">
        <p14:creationId xmlns:p14="http://schemas.microsoft.com/office/powerpoint/2010/main" val="394700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42254E-DD69-4A27-ACE6-58C4CA71E6A0}" type="datetimeFigureOut">
              <a:rPr lang="en-GB" smtClean="0"/>
              <a:t>23/07/2024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122F02-5439-49D5-BDD2-1A0B1397EFC0}" type="slidenum">
              <a:rPr lang="en-GB" smtClean="0"/>
              <a:t>‹#›</a:t>
            </a:fld>
            <a:endParaRPr lang="en-GB"/>
          </a:p>
        </p:txBody>
      </p:sp>
    </p:spTree>
    <p:extLst>
      <p:ext uri="{BB962C8B-B14F-4D97-AF65-F5344CB8AC3E}">
        <p14:creationId xmlns:p14="http://schemas.microsoft.com/office/powerpoint/2010/main" val="2703175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42254E-DD69-4A27-ACE6-58C4CA71E6A0}" type="datetimeFigureOut">
              <a:rPr lang="en-GB" smtClean="0"/>
              <a:t>23/07/2024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122F02-5439-49D5-BDD2-1A0B1397EFC0}" type="slidenum">
              <a:rPr lang="en-GB" smtClean="0"/>
              <a:t>‹#›</a:t>
            </a:fld>
            <a:endParaRPr lang="en-GB"/>
          </a:p>
        </p:txBody>
      </p:sp>
    </p:spTree>
    <p:extLst>
      <p:ext uri="{BB962C8B-B14F-4D97-AF65-F5344CB8AC3E}">
        <p14:creationId xmlns:p14="http://schemas.microsoft.com/office/powerpoint/2010/main" val="3042075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42254E-DD69-4A27-ACE6-58C4CA71E6A0}" type="datetimeFigureOut">
              <a:rPr lang="en-GB" smtClean="0"/>
              <a:t>23/07/2024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122F02-5439-49D5-BDD2-1A0B1397EFC0}" type="slidenum">
              <a:rPr lang="en-GB" smtClean="0"/>
              <a:t>‹#›</a:t>
            </a:fld>
            <a:endParaRPr lang="en-GB"/>
          </a:p>
        </p:txBody>
      </p:sp>
    </p:spTree>
    <p:extLst>
      <p:ext uri="{BB962C8B-B14F-4D97-AF65-F5344CB8AC3E}">
        <p14:creationId xmlns:p14="http://schemas.microsoft.com/office/powerpoint/2010/main" val="2786917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842254E-DD69-4A27-ACE6-58C4CA71E6A0}" type="datetimeFigureOut">
              <a:rPr lang="en-GB" smtClean="0"/>
              <a:t>23/07/2024</a:t>
            </a:fld>
            <a:endParaRPr lang="en-GB"/>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1F122F02-5439-49D5-BDD2-1A0B1397EFC0}" type="slidenum">
              <a:rPr lang="en-GB" smtClean="0"/>
              <a:t>‹#›</a:t>
            </a:fld>
            <a:endParaRPr lang="en-GB"/>
          </a:p>
        </p:txBody>
      </p:sp>
    </p:spTree>
    <p:extLst>
      <p:ext uri="{BB962C8B-B14F-4D97-AF65-F5344CB8AC3E}">
        <p14:creationId xmlns:p14="http://schemas.microsoft.com/office/powerpoint/2010/main" val="25103394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EWhfCKGGi7E"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flag waving in the wind&#10;&#10;Description automatically generated">
            <a:extLst>
              <a:ext uri="{FF2B5EF4-FFF2-40B4-BE49-F238E27FC236}">
                <a16:creationId xmlns:a16="http://schemas.microsoft.com/office/drawing/2014/main" id="{6DDC0E8D-CD88-AC17-F974-934B7FED323E}"/>
              </a:ext>
            </a:extLst>
          </p:cNvPr>
          <p:cNvPicPr>
            <a:picLocks noChangeAspect="1"/>
          </p:cNvPicPr>
          <p:nvPr/>
        </p:nvPicPr>
        <p:blipFill rotWithShape="1">
          <a:blip r:embed="rId2">
            <a:extLst>
              <a:ext uri="{28A0092B-C50C-407E-A947-70E740481C1C}">
                <a14:useLocalDpi xmlns:a14="http://schemas.microsoft.com/office/drawing/2010/main" val="0"/>
              </a:ext>
            </a:extLst>
          </a:blip>
          <a:srcRect r="2" b="5438"/>
          <a:stretch/>
        </p:blipFill>
        <p:spPr>
          <a:xfrm>
            <a:off x="-2209800" y="-830576"/>
            <a:ext cx="14401800" cy="9090656"/>
          </a:xfrm>
          <a:prstGeom prst="rect">
            <a:avLst/>
          </a:prstGeom>
        </p:spPr>
      </p:pic>
      <p:sp>
        <p:nvSpPr>
          <p:cNvPr id="2" name="Title 1">
            <a:extLst>
              <a:ext uri="{FF2B5EF4-FFF2-40B4-BE49-F238E27FC236}">
                <a16:creationId xmlns:a16="http://schemas.microsoft.com/office/drawing/2014/main" id="{393279DF-6017-6D4C-8736-FFA73D62D09D}"/>
              </a:ext>
            </a:extLst>
          </p:cNvPr>
          <p:cNvSpPr>
            <a:spLocks noGrp="1"/>
          </p:cNvSpPr>
          <p:nvPr>
            <p:ph type="ctrTitle"/>
          </p:nvPr>
        </p:nvSpPr>
        <p:spPr>
          <a:xfrm>
            <a:off x="7071360" y="0"/>
            <a:ext cx="5120640" cy="2228988"/>
          </a:xfrm>
          <a:noFill/>
          <a:ln>
            <a:noFill/>
          </a:ln>
        </p:spPr>
        <p:style>
          <a:lnRef idx="2">
            <a:schemeClr val="accent1"/>
          </a:lnRef>
          <a:fillRef idx="1">
            <a:schemeClr val="lt1"/>
          </a:fillRef>
          <a:effectRef idx="0">
            <a:schemeClr val="accent1"/>
          </a:effectRef>
          <a:fontRef idx="minor">
            <a:schemeClr val="dk1"/>
          </a:fontRef>
        </p:style>
        <p:txBody>
          <a:bodyPr>
            <a:normAutofit fontScale="90000"/>
          </a:bodyPr>
          <a:lstStyle/>
          <a:p>
            <a:r>
              <a:rPr lang="en-NZ" sz="4000" b="1" dirty="0"/>
              <a:t>Wakaminenga National Congress </a:t>
            </a:r>
            <a:br>
              <a:rPr lang="en-NZ" sz="4000" b="1" dirty="0"/>
            </a:br>
            <a:r>
              <a:rPr lang="en-NZ" sz="4000" b="1" dirty="0"/>
              <a:t>13 July 2024 </a:t>
            </a:r>
            <a:br>
              <a:rPr lang="en-NZ" sz="4000" b="1" dirty="0"/>
            </a:br>
            <a:r>
              <a:rPr lang="en-NZ" sz="4000" b="1" dirty="0"/>
              <a:t>Leaders’ Summit  </a:t>
            </a:r>
            <a:endParaRPr lang="en-GB" sz="4000" b="1" dirty="0"/>
          </a:p>
        </p:txBody>
      </p:sp>
      <p:pic>
        <p:nvPicPr>
          <p:cNvPr id="10" name="Picture 9" descr="A flag and feathers in a circle&#10;&#10;Description automatically generated">
            <a:extLst>
              <a:ext uri="{FF2B5EF4-FFF2-40B4-BE49-F238E27FC236}">
                <a16:creationId xmlns:a16="http://schemas.microsoft.com/office/drawing/2014/main" id="{AC5E4EE0-7C3A-0D4A-8B59-96D0EC436D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240" y="2819400"/>
            <a:ext cx="3349751" cy="3029843"/>
          </a:xfrm>
          <a:prstGeom prst="rect">
            <a:avLst/>
          </a:prstGeom>
        </p:spPr>
      </p:pic>
    </p:spTree>
    <p:extLst>
      <p:ext uri="{BB962C8B-B14F-4D97-AF65-F5344CB8AC3E}">
        <p14:creationId xmlns:p14="http://schemas.microsoft.com/office/powerpoint/2010/main" val="73513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FEBCF8-A6EC-50B5-5989-D1049AFF5CF8}"/>
              </a:ext>
            </a:extLst>
          </p:cNvPr>
          <p:cNvSpPr txBox="1"/>
          <p:nvPr/>
        </p:nvSpPr>
        <p:spPr>
          <a:xfrm>
            <a:off x="381000" y="228600"/>
            <a:ext cx="10744200" cy="4524315"/>
          </a:xfrm>
          <a:prstGeom prst="rect">
            <a:avLst/>
          </a:prstGeom>
          <a:noFill/>
        </p:spPr>
        <p:txBody>
          <a:bodyPr wrap="square">
            <a:spAutoFit/>
          </a:bodyPr>
          <a:lstStyle/>
          <a:p>
            <a:pPr marL="571500" lvl="0" indent="-571500">
              <a:buFont typeface="Arial" panose="020B0604020202020204" pitchFamily="34" charset="0"/>
              <a:buChar char="•"/>
            </a:pPr>
            <a:r>
              <a:rPr lang="en-GB" sz="3600" b="1" dirty="0">
                <a:effectLst/>
                <a:latin typeface="Times New Roman" panose="02020603050405020304" pitchFamily="18" charset="0"/>
                <a:ea typeface="Times New Roman" panose="02020603050405020304" pitchFamily="18" charset="0"/>
                <a:cs typeface="Angsana New" panose="02020603050405020304" pitchFamily="18" charset="-34"/>
              </a:rPr>
              <a:t>The Confederation protects the individual and collective sovereignty of all people in NZ.  </a:t>
            </a:r>
          </a:p>
          <a:p>
            <a:pPr marL="571500" lvl="0" indent="-571500">
              <a:buFont typeface="Arial" panose="020B0604020202020204" pitchFamily="34" charset="0"/>
              <a:buChar char="•"/>
            </a:pPr>
            <a:r>
              <a:rPr lang="en-GB" sz="3600" b="1" dirty="0">
                <a:effectLst/>
                <a:latin typeface="Times New Roman" panose="02020603050405020304" pitchFamily="18" charset="0"/>
                <a:ea typeface="Times New Roman" panose="02020603050405020304" pitchFamily="18" charset="0"/>
                <a:cs typeface="Angsana New" panose="02020603050405020304" pitchFamily="18" charset="-34"/>
              </a:rPr>
              <a:t>Te Wakaminenga Congress of the Confederation has now reformed and invites all NZrs, Maori, Pakeha and immigrants ( tauiwi), " to consult the safety and welfare of our common country by joining the Confederation of the United Tribes...“</a:t>
            </a:r>
          </a:p>
          <a:p>
            <a:pPr marL="571500" lvl="0" indent="-571500">
              <a:buFont typeface="Arial" panose="020B0604020202020204" pitchFamily="34" charset="0"/>
              <a:buChar char="•"/>
            </a:pPr>
            <a:r>
              <a:rPr lang="en-GB" sz="3600" b="1" dirty="0">
                <a:effectLst/>
                <a:latin typeface="Times New Roman" panose="02020603050405020304" pitchFamily="18" charset="0"/>
                <a:ea typeface="Times New Roman" panose="02020603050405020304" pitchFamily="18" charset="0"/>
                <a:cs typeface="Angsana New" panose="02020603050405020304" pitchFamily="18" charset="-34"/>
              </a:rPr>
              <a:t>article 3 He Wakaputanga</a:t>
            </a:r>
          </a:p>
        </p:txBody>
      </p:sp>
    </p:spTree>
    <p:extLst>
      <p:ext uri="{BB962C8B-B14F-4D97-AF65-F5344CB8AC3E}">
        <p14:creationId xmlns:p14="http://schemas.microsoft.com/office/powerpoint/2010/main" val="3732171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9AC10E-D6C4-F2EB-E682-0DAB6A97E026}"/>
              </a:ext>
            </a:extLst>
          </p:cNvPr>
          <p:cNvPicPr>
            <a:picLocks noChangeAspect="1"/>
          </p:cNvPicPr>
          <p:nvPr/>
        </p:nvPicPr>
        <p:blipFill>
          <a:blip r:embed="rId2"/>
          <a:stretch>
            <a:fillRect/>
          </a:stretch>
        </p:blipFill>
        <p:spPr>
          <a:xfrm>
            <a:off x="1540565" y="0"/>
            <a:ext cx="8935278" cy="6758609"/>
          </a:xfrm>
          <a:prstGeom prst="rect">
            <a:avLst/>
          </a:prstGeom>
        </p:spPr>
      </p:pic>
    </p:spTree>
    <p:extLst>
      <p:ext uri="{BB962C8B-B14F-4D97-AF65-F5344CB8AC3E}">
        <p14:creationId xmlns:p14="http://schemas.microsoft.com/office/powerpoint/2010/main" val="3501077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8F52D5-6FA6-C115-A282-2AA2D866D4CA}"/>
              </a:ext>
            </a:extLst>
          </p:cNvPr>
          <p:cNvSpPr txBox="1"/>
          <p:nvPr/>
        </p:nvSpPr>
        <p:spPr>
          <a:xfrm>
            <a:off x="2819400" y="899160"/>
            <a:ext cx="6336030" cy="3046988"/>
          </a:xfrm>
          <a:prstGeom prst="rect">
            <a:avLst/>
          </a:prstGeom>
          <a:noFill/>
        </p:spPr>
        <p:txBody>
          <a:bodyPr wrap="square">
            <a:spAutoFit/>
          </a:bodyPr>
          <a:lstStyle/>
          <a:p>
            <a:r>
              <a:rPr lang="en-GB" sz="3200" dirty="0"/>
              <a:t>Globalist (UN, WHO, WEF) agenda of 2030 to take over the  national sovereignty of all nations. A dystopia expressed as “ You will own nothing and be happy”… </a:t>
            </a:r>
          </a:p>
        </p:txBody>
      </p:sp>
    </p:spTree>
    <p:extLst>
      <p:ext uri="{BB962C8B-B14F-4D97-AF65-F5344CB8AC3E}">
        <p14:creationId xmlns:p14="http://schemas.microsoft.com/office/powerpoint/2010/main" val="2801424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AF5CC5-D5A5-F9E7-A737-75730F13EAE7}"/>
              </a:ext>
            </a:extLst>
          </p:cNvPr>
          <p:cNvSpPr txBox="1"/>
          <p:nvPr/>
        </p:nvSpPr>
        <p:spPr>
          <a:xfrm>
            <a:off x="1441174" y="1033670"/>
            <a:ext cx="9929191" cy="4985980"/>
          </a:xfrm>
          <a:prstGeom prst="rect">
            <a:avLst/>
          </a:prstGeom>
          <a:noFill/>
        </p:spPr>
        <p:txBody>
          <a:bodyPr wrap="square" rtlCol="0">
            <a:spAutoFit/>
          </a:bodyPr>
          <a:lstStyle/>
          <a:p>
            <a:pPr marL="285750" indent="-285750">
              <a:buFont typeface="Arial" panose="020B0604020202020204" pitchFamily="34" charset="0"/>
              <a:buChar char="•"/>
            </a:pPr>
            <a:r>
              <a:rPr lang="en-NZ" sz="2000" dirty="0"/>
              <a:t>Global Reset of Sovereign Nations</a:t>
            </a:r>
          </a:p>
          <a:p>
            <a:endParaRPr lang="en-NZ" sz="2000" dirty="0"/>
          </a:p>
          <a:p>
            <a:pPr marL="285750" indent="-285750">
              <a:buFont typeface="Arial" panose="020B0604020202020204" pitchFamily="34" charset="0"/>
              <a:buChar char="•"/>
            </a:pPr>
            <a:r>
              <a:rPr lang="en-NZ" sz="2000" dirty="0"/>
              <a:t>WEF, WHO, UN</a:t>
            </a:r>
          </a:p>
          <a:p>
            <a:pPr marL="285750" indent="-285750">
              <a:buFont typeface="Arial" panose="020B0604020202020204" pitchFamily="34" charset="0"/>
              <a:buChar char="•"/>
            </a:pPr>
            <a:endParaRPr lang="en-NZ" sz="2000" dirty="0"/>
          </a:p>
          <a:p>
            <a:pPr marL="285750" indent="-285750">
              <a:buFont typeface="Arial" panose="020B0604020202020204" pitchFamily="34" charset="0"/>
              <a:buChar char="•"/>
            </a:pPr>
            <a:r>
              <a:rPr lang="en-NZ" sz="2000" dirty="0"/>
              <a:t>Stakeholder Capitalism – Corporate Shareholders. </a:t>
            </a:r>
          </a:p>
          <a:p>
            <a:pPr marL="285750" indent="-285750">
              <a:buFont typeface="Arial" panose="020B0604020202020204" pitchFamily="34" charset="0"/>
              <a:buChar char="•"/>
            </a:pPr>
            <a:endParaRPr lang="en-NZ" sz="2000" dirty="0"/>
          </a:p>
          <a:p>
            <a:pPr marL="285750" indent="-285750">
              <a:buFont typeface="Arial" panose="020B0604020202020204" pitchFamily="34" charset="0"/>
              <a:buChar char="•"/>
            </a:pPr>
            <a:r>
              <a:rPr lang="en-NZ" sz="2000" dirty="0"/>
              <a:t>Corporations control environment, social interaction and governments</a:t>
            </a:r>
          </a:p>
          <a:p>
            <a:endParaRPr lang="en-NZ" sz="2000" dirty="0"/>
          </a:p>
          <a:p>
            <a:pPr marL="285750" indent="-285750">
              <a:buFont typeface="Arial" panose="020B0604020202020204" pitchFamily="34" charset="0"/>
              <a:buChar char="•"/>
            </a:pPr>
            <a:r>
              <a:rPr lang="en-NZ" sz="2000" dirty="0"/>
              <a:t>2030 ,” you will own nothing and be happy” a complete dystopia</a:t>
            </a:r>
          </a:p>
          <a:p>
            <a:pPr marL="285750" indent="-285750">
              <a:buFont typeface="Arial" panose="020B0604020202020204" pitchFamily="34" charset="0"/>
              <a:buChar char="•"/>
            </a:pPr>
            <a:endParaRPr lang="en-NZ" sz="2000" dirty="0"/>
          </a:p>
          <a:p>
            <a:pPr marL="285750" indent="-285750">
              <a:buFont typeface="Arial" panose="020B0604020202020204" pitchFamily="34" charset="0"/>
              <a:buChar char="•"/>
            </a:pPr>
            <a:endParaRPr lang="en-NZ" sz="2000" dirty="0"/>
          </a:p>
          <a:p>
            <a:pPr marL="285750" indent="-285750">
              <a:buFont typeface="Arial" panose="020B0604020202020204" pitchFamily="34" charset="0"/>
              <a:buChar char="•"/>
            </a:pPr>
            <a:r>
              <a:rPr lang="en-NZ" sz="2000" dirty="0"/>
              <a:t>https://yellow.forum/t/stakeholder-communism-documentary-director-richard-jeffs/44?fbclid=IwZXh0bgNhZW0CMTEAAR02V1p_VKz9gW-8y8vUZpd6rp7l403e34u0N4h7G9JWZX7wSd0-dXYggTk_aem_1DmWHJK79ErAqXzR0X69pw</a:t>
            </a:r>
          </a:p>
          <a:p>
            <a:endParaRPr lang="en-NZ" dirty="0"/>
          </a:p>
        </p:txBody>
      </p:sp>
    </p:spTree>
    <p:extLst>
      <p:ext uri="{BB962C8B-B14F-4D97-AF65-F5344CB8AC3E}">
        <p14:creationId xmlns:p14="http://schemas.microsoft.com/office/powerpoint/2010/main" val="538649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7250A27-1D47-D160-0313-B3E80A308CB8}"/>
              </a:ext>
            </a:extLst>
          </p:cNvPr>
          <p:cNvSpPr txBox="1"/>
          <p:nvPr/>
        </p:nvSpPr>
        <p:spPr>
          <a:xfrm>
            <a:off x="2226365" y="735496"/>
            <a:ext cx="7245626" cy="3970318"/>
          </a:xfrm>
          <a:prstGeom prst="rect">
            <a:avLst/>
          </a:prstGeom>
          <a:noFill/>
        </p:spPr>
        <p:txBody>
          <a:bodyPr wrap="square" rtlCol="0">
            <a:spAutoFit/>
          </a:bodyPr>
          <a:lstStyle/>
          <a:p>
            <a:r>
              <a:rPr lang="en-NZ" sz="2800" dirty="0"/>
              <a:t>There is only one sovereign, the Collective Confederation rangatira and leaders of the United Tribes of Nu Tireni, known today as the Wakaminenga National Congress.  The Congress invites all NZrs to consult the safety and welfare of our common country by joining the Confederation of the United Tribes …. Article 3 He Wakaputanga 1835. </a:t>
            </a:r>
            <a:endParaRPr lang="en-GB" sz="2800" dirty="0"/>
          </a:p>
        </p:txBody>
      </p:sp>
    </p:spTree>
    <p:extLst>
      <p:ext uri="{BB962C8B-B14F-4D97-AF65-F5344CB8AC3E}">
        <p14:creationId xmlns:p14="http://schemas.microsoft.com/office/powerpoint/2010/main" val="3859745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4609862E-48F9-45AC-8D44-67A0268A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ECFF1C-3B89-A687-D392-F38A2A7C41B6}"/>
              </a:ext>
            </a:extLst>
          </p:cNvPr>
          <p:cNvSpPr>
            <a:spLocks noGrp="1"/>
          </p:cNvSpPr>
          <p:nvPr>
            <p:ph type="title"/>
          </p:nvPr>
        </p:nvSpPr>
        <p:spPr>
          <a:xfrm>
            <a:off x="7604760" y="91544"/>
            <a:ext cx="4584065" cy="6537855"/>
          </a:xfrm>
        </p:spPr>
        <p:txBody>
          <a:bodyPr vert="horz" lIns="91440" tIns="45720" rIns="91440" bIns="45720" rtlCol="0" anchor="ctr">
            <a:normAutofit/>
          </a:bodyPr>
          <a:lstStyle/>
          <a:p>
            <a:pPr algn="ctr">
              <a:lnSpc>
                <a:spcPct val="90000"/>
              </a:lnSpc>
            </a:pPr>
            <a:r>
              <a:rPr lang="en-US" sz="3700" dirty="0"/>
              <a:t>HE WHAKAPUTANGA 1835</a:t>
            </a:r>
            <a:br>
              <a:rPr lang="en-US" sz="3700" dirty="0"/>
            </a:br>
            <a:r>
              <a:rPr lang="en-US" sz="3700" dirty="0"/>
              <a:t>CONSTITUTIONAL </a:t>
            </a:r>
            <a:br>
              <a:rPr lang="en-US" sz="3700" dirty="0"/>
            </a:br>
            <a:r>
              <a:rPr lang="en-US" sz="3700" dirty="0"/>
              <a:t>FIRST NATION LAW  </a:t>
            </a:r>
            <a:br>
              <a:rPr lang="en-US" sz="3700" dirty="0"/>
            </a:br>
            <a:r>
              <a:rPr lang="en-US" sz="3700" dirty="0"/>
              <a:t>Unextinguished </a:t>
            </a:r>
            <a:br>
              <a:rPr lang="en-US" sz="3700" dirty="0"/>
            </a:br>
            <a:r>
              <a:rPr lang="en-US" sz="3700" dirty="0"/>
              <a:t>Supreme Law </a:t>
            </a:r>
            <a:br>
              <a:rPr lang="en-US" sz="3700" dirty="0"/>
            </a:br>
            <a:r>
              <a:rPr lang="en-US" sz="3700" dirty="0"/>
              <a:t>of Nu Tireni </a:t>
            </a:r>
            <a:br>
              <a:rPr lang="en-US" sz="3700" dirty="0"/>
            </a:br>
            <a:r>
              <a:rPr lang="en-US" sz="3700" dirty="0"/>
              <a:t>New Zealand</a:t>
            </a:r>
            <a:br>
              <a:rPr lang="en-US" sz="3700" dirty="0"/>
            </a:br>
            <a:br>
              <a:rPr lang="en-US" sz="3700" dirty="0"/>
            </a:br>
            <a:endParaRPr lang="en-US" sz="3700" dirty="0"/>
          </a:p>
        </p:txBody>
      </p:sp>
      <p:cxnSp>
        <p:nvCxnSpPr>
          <p:cNvPr id="19" name="Straight Connector 18">
            <a:extLst>
              <a:ext uri="{FF2B5EF4-FFF2-40B4-BE49-F238E27FC236}">
                <a16:creationId xmlns:a16="http://schemas.microsoft.com/office/drawing/2014/main" id="{ABEC335A-D1CD-4687-AB54-7E9FEC72BC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532691"/>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E93D11D-94F7-4884-B443-9266171B99F5}"/>
              </a:ext>
            </a:extLst>
          </p:cNvPr>
          <p:cNvPicPr>
            <a:picLocks noChangeAspect="1"/>
          </p:cNvPicPr>
          <p:nvPr/>
        </p:nvPicPr>
        <p:blipFill>
          <a:blip r:embed="rId2"/>
          <a:stretch>
            <a:fillRect/>
          </a:stretch>
        </p:blipFill>
        <p:spPr>
          <a:xfrm>
            <a:off x="-79640" y="32278"/>
            <a:ext cx="3726116" cy="6692372"/>
          </a:xfrm>
          <a:prstGeom prst="rect">
            <a:avLst/>
          </a:prstGeom>
        </p:spPr>
      </p:pic>
      <p:pic>
        <p:nvPicPr>
          <p:cNvPr id="48" name="Picture 47">
            <a:extLst>
              <a:ext uri="{FF2B5EF4-FFF2-40B4-BE49-F238E27FC236}">
                <a16:creationId xmlns:a16="http://schemas.microsoft.com/office/drawing/2014/main" id="{52DE0417-E88A-5819-FF84-7D784FAB46BC}"/>
              </a:ext>
            </a:extLst>
          </p:cNvPr>
          <p:cNvPicPr>
            <a:picLocks noChangeAspect="1"/>
          </p:cNvPicPr>
          <p:nvPr/>
        </p:nvPicPr>
        <p:blipFill>
          <a:blip r:embed="rId3"/>
          <a:stretch>
            <a:fillRect/>
          </a:stretch>
        </p:blipFill>
        <p:spPr>
          <a:xfrm>
            <a:off x="3726115" y="32278"/>
            <a:ext cx="3875469" cy="6697227"/>
          </a:xfrm>
          <a:prstGeom prst="rect">
            <a:avLst/>
          </a:prstGeom>
        </p:spPr>
      </p:pic>
    </p:spTree>
    <p:extLst>
      <p:ext uri="{BB962C8B-B14F-4D97-AF65-F5344CB8AC3E}">
        <p14:creationId xmlns:p14="http://schemas.microsoft.com/office/powerpoint/2010/main" val="183385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075BE26-E092-8FA1-B43C-DFCDE90C1118}"/>
              </a:ext>
            </a:extLst>
          </p:cNvPr>
          <p:cNvSpPr txBox="1"/>
          <p:nvPr/>
        </p:nvSpPr>
        <p:spPr>
          <a:xfrm>
            <a:off x="1478280" y="213360"/>
            <a:ext cx="6614160" cy="2308324"/>
          </a:xfrm>
          <a:prstGeom prst="rect">
            <a:avLst/>
          </a:prstGeom>
          <a:noFill/>
        </p:spPr>
        <p:txBody>
          <a:bodyPr wrap="square" rtlCol="0">
            <a:spAutoFit/>
          </a:bodyPr>
          <a:lstStyle/>
          <a:p>
            <a:pPr marL="285750" indent="-285750">
              <a:buFont typeface="Arial" panose="020B0604020202020204" pitchFamily="34" charset="0"/>
              <a:buChar char="•"/>
            </a:pPr>
            <a:r>
              <a:rPr lang="en-NZ" b="1" dirty="0">
                <a:solidFill>
                  <a:schemeClr val="bg1"/>
                </a:solidFill>
              </a:rPr>
              <a:t>POWERS AND AUTHORITY</a:t>
            </a:r>
          </a:p>
          <a:p>
            <a:pPr marL="285750" indent="-285750">
              <a:buFont typeface="Arial" panose="020B0604020202020204" pitchFamily="34" charset="0"/>
              <a:buChar char="•"/>
            </a:pPr>
            <a:r>
              <a:rPr lang="en-NZ" b="1" dirty="0">
                <a:solidFill>
                  <a:schemeClr val="bg1"/>
                </a:solidFill>
              </a:rPr>
              <a:t>UNITY</a:t>
            </a:r>
          </a:p>
          <a:p>
            <a:pPr marL="285750" indent="-285750">
              <a:buFont typeface="Arial" panose="020B0604020202020204" pitchFamily="34" charset="0"/>
              <a:buChar char="•"/>
            </a:pPr>
            <a:r>
              <a:rPr lang="en-NZ" b="1" dirty="0">
                <a:solidFill>
                  <a:schemeClr val="bg1"/>
                </a:solidFill>
              </a:rPr>
              <a:t>JUSTICE </a:t>
            </a:r>
          </a:p>
          <a:p>
            <a:pPr marL="285750" indent="-285750">
              <a:buFont typeface="Arial" panose="020B0604020202020204" pitchFamily="34" charset="0"/>
              <a:buChar char="•"/>
            </a:pPr>
            <a:r>
              <a:rPr lang="en-NZ" b="1" dirty="0">
                <a:solidFill>
                  <a:schemeClr val="bg1"/>
                </a:solidFill>
              </a:rPr>
              <a:t>PEACE  and GOOD ORDER</a:t>
            </a:r>
          </a:p>
          <a:p>
            <a:pPr marL="285750" indent="-285750">
              <a:buFont typeface="Arial" panose="020B0604020202020204" pitchFamily="34" charset="0"/>
              <a:buChar char="•"/>
            </a:pPr>
            <a:r>
              <a:rPr lang="en-NZ" b="1" dirty="0">
                <a:solidFill>
                  <a:schemeClr val="bg1"/>
                </a:solidFill>
              </a:rPr>
              <a:t>GOVERNANCE </a:t>
            </a:r>
          </a:p>
          <a:p>
            <a:pPr marL="285750" indent="-285750">
              <a:buFont typeface="Arial" panose="020B0604020202020204" pitchFamily="34" charset="0"/>
              <a:buChar char="•"/>
            </a:pPr>
            <a:r>
              <a:rPr lang="en-NZ" b="1" dirty="0">
                <a:solidFill>
                  <a:schemeClr val="bg1"/>
                </a:solidFill>
              </a:rPr>
              <a:t>PROTECTION</a:t>
            </a:r>
          </a:p>
          <a:p>
            <a:pPr marL="285750" indent="-285750">
              <a:buFont typeface="Arial" panose="020B0604020202020204" pitchFamily="34" charset="0"/>
              <a:buChar char="•"/>
            </a:pPr>
            <a:r>
              <a:rPr lang="en-NZ" b="1" dirty="0">
                <a:solidFill>
                  <a:schemeClr val="bg1"/>
                </a:solidFill>
              </a:rPr>
              <a:t>FREEDOM</a:t>
            </a:r>
          </a:p>
          <a:p>
            <a:pPr marL="285750" indent="-285750">
              <a:buFont typeface="Arial" panose="020B0604020202020204" pitchFamily="34" charset="0"/>
              <a:buChar char="•"/>
            </a:pPr>
            <a:r>
              <a:rPr lang="en-NZ" b="1" dirty="0">
                <a:solidFill>
                  <a:schemeClr val="bg1"/>
                </a:solidFill>
              </a:rPr>
              <a:t>PROSPERIT</a:t>
            </a:r>
            <a:r>
              <a:rPr lang="en-NZ" dirty="0">
                <a:solidFill>
                  <a:schemeClr val="bg1"/>
                </a:solidFill>
              </a:rPr>
              <a:t>Y</a:t>
            </a:r>
            <a:endParaRPr lang="en-GB" dirty="0">
              <a:solidFill>
                <a:schemeClr val="bg1"/>
              </a:solidFill>
            </a:endParaRPr>
          </a:p>
        </p:txBody>
      </p:sp>
      <p:sp>
        <p:nvSpPr>
          <p:cNvPr id="10" name="TextBox 9">
            <a:extLst>
              <a:ext uri="{FF2B5EF4-FFF2-40B4-BE49-F238E27FC236}">
                <a16:creationId xmlns:a16="http://schemas.microsoft.com/office/drawing/2014/main" id="{0CF3D5AA-6CCF-9A3A-301A-FDC2ADEBFDF6}"/>
              </a:ext>
            </a:extLst>
          </p:cNvPr>
          <p:cNvSpPr txBox="1"/>
          <p:nvPr/>
        </p:nvSpPr>
        <p:spPr>
          <a:xfrm>
            <a:off x="4770120" y="2392680"/>
            <a:ext cx="7056120" cy="4154984"/>
          </a:xfrm>
          <a:prstGeom prst="rect">
            <a:avLst/>
          </a:prstGeom>
          <a:noFill/>
        </p:spPr>
        <p:txBody>
          <a:bodyPr wrap="square" rtlCol="0">
            <a:spAutoFit/>
          </a:bodyPr>
          <a:lstStyle/>
          <a:p>
            <a:pPr marL="457200"/>
            <a:r>
              <a:rPr lang="en-GB" sz="2400" dirty="0">
                <a:solidFill>
                  <a:schemeClr val="bg1"/>
                </a:solidFill>
                <a:effectLst/>
                <a:latin typeface="Times New Roman" panose="02020603050405020304" pitchFamily="18" charset="0"/>
                <a:ea typeface="Times New Roman" panose="02020603050405020304" pitchFamily="18" charset="0"/>
                <a:cs typeface="Angsana New" panose="02020603050405020304" pitchFamily="18" charset="-34"/>
              </a:rPr>
              <a:t>A</a:t>
            </a:r>
            <a:r>
              <a:rPr lang="en-GB" sz="2400" b="1" i="1" dirty="0">
                <a:solidFill>
                  <a:schemeClr val="bg1"/>
                </a:solidFill>
                <a:effectLst/>
                <a:latin typeface="Times New Roman" panose="02020603050405020304" pitchFamily="18" charset="0"/>
                <a:ea typeface="Times New Roman" panose="02020603050405020304" pitchFamily="18" charset="0"/>
                <a:cs typeface="Angsana New" panose="02020603050405020304" pitchFamily="18" charset="-34"/>
              </a:rPr>
              <a:t>rticle 2 of He Wakaputanga 1835 holds that sovereign power and authority  in New Zealand is “...declared to reside entirely and exclusively in the</a:t>
            </a:r>
            <a:endParaRPr lang="en-GB" sz="2400" dirty="0">
              <a:solidFill>
                <a:schemeClr val="bg1"/>
              </a:solidFill>
              <a:effectLst/>
              <a:latin typeface="Times New Roman" panose="02020603050405020304" pitchFamily="18" charset="0"/>
              <a:ea typeface="Times New Roman" panose="02020603050405020304" pitchFamily="18" charset="0"/>
              <a:cs typeface="Angsana New" panose="02020603050405020304" pitchFamily="18" charset="-34"/>
            </a:endParaRPr>
          </a:p>
          <a:p>
            <a:pPr marL="457200"/>
            <a:r>
              <a:rPr lang="en-GB" sz="2400" b="1" i="1" dirty="0">
                <a:solidFill>
                  <a:schemeClr val="bg1"/>
                </a:solidFill>
                <a:effectLst/>
                <a:latin typeface="Times New Roman" panose="02020603050405020304" pitchFamily="18" charset="0"/>
                <a:ea typeface="Times New Roman" panose="02020603050405020304" pitchFamily="18" charset="0"/>
                <a:cs typeface="Angsana New" panose="02020603050405020304" pitchFamily="18" charset="-34"/>
              </a:rPr>
              <a:t>hereditary chiefs and heads of tribes in their collective capacity who also declare that they will not permit any legislative authority separate from themselves in their collective capacity to exist, nor any function of government to be exercised within the said territories, unless by persons appointed by them, and acting under the authority of laws regularly enacted by them in Congress assembled</a:t>
            </a:r>
            <a:r>
              <a:rPr lang="en-GB" sz="2400" dirty="0">
                <a:effectLst/>
                <a:latin typeface="Times New Roman" panose="02020603050405020304" pitchFamily="18" charset="0"/>
                <a:ea typeface="Times New Roman" panose="02020603050405020304" pitchFamily="18" charset="0"/>
                <a:cs typeface="Angsana New" panose="02020603050405020304" pitchFamily="18" charset="-34"/>
              </a:rPr>
              <a:t>.</a:t>
            </a:r>
          </a:p>
        </p:txBody>
      </p:sp>
    </p:spTree>
    <p:extLst>
      <p:ext uri="{BB962C8B-B14F-4D97-AF65-F5344CB8AC3E}">
        <p14:creationId xmlns:p14="http://schemas.microsoft.com/office/powerpoint/2010/main" val="2383951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1336C7-A5A2-00F4-A2CF-B64CDAE43BE6}"/>
              </a:ext>
            </a:extLst>
          </p:cNvPr>
          <p:cNvSpPr txBox="1"/>
          <p:nvPr/>
        </p:nvSpPr>
        <p:spPr>
          <a:xfrm>
            <a:off x="3044190" y="3105834"/>
            <a:ext cx="6103620" cy="646331"/>
          </a:xfrm>
          <a:prstGeom prst="rect">
            <a:avLst/>
          </a:prstGeom>
          <a:noFill/>
        </p:spPr>
        <p:txBody>
          <a:bodyPr wrap="square">
            <a:spAutoFit/>
          </a:bodyPr>
          <a:lstStyle/>
          <a:p>
            <a:pPr marL="457200"/>
            <a:r>
              <a:rPr lang="en-GB" sz="1800" u="sng" dirty="0">
                <a:solidFill>
                  <a:srgbClr val="0000FF"/>
                </a:solidFill>
                <a:effectLst/>
                <a:latin typeface="Times New Roman" panose="02020603050405020304" pitchFamily="18" charset="0"/>
                <a:ea typeface="Times New Roman" panose="02020603050405020304" pitchFamily="18" charset="0"/>
                <a:cs typeface="Angsana New" panose="02020603050405020304" pitchFamily="18" charset="-34"/>
                <a:hlinkClick r:id="rId2"/>
              </a:rPr>
              <a:t>https://www.youtube.com/watch?v=EWhfCKGGi7E</a:t>
            </a:r>
            <a:endParaRPr lang="en-GB" sz="1800" dirty="0">
              <a:effectLst/>
              <a:latin typeface="Times New Roman" panose="02020603050405020304" pitchFamily="18" charset="0"/>
              <a:ea typeface="Times New Roman" panose="02020603050405020304" pitchFamily="18" charset="0"/>
              <a:cs typeface="Angsana New" panose="02020603050405020304" pitchFamily="18" charset="-34"/>
            </a:endParaRPr>
          </a:p>
          <a:p>
            <a:pPr marL="457200"/>
            <a:r>
              <a:rPr lang="en-GB" sz="1800" dirty="0">
                <a:effectLst/>
                <a:latin typeface="Times New Roman" panose="02020603050405020304" pitchFamily="18" charset="0"/>
                <a:ea typeface="Times New Roman" panose="02020603050405020304" pitchFamily="18" charset="0"/>
                <a:cs typeface="Angsana New" panose="02020603050405020304" pitchFamily="18" charset="-34"/>
              </a:rPr>
              <a:t> </a:t>
            </a:r>
          </a:p>
        </p:txBody>
      </p:sp>
      <p:sp>
        <p:nvSpPr>
          <p:cNvPr id="5" name="TextBox 4">
            <a:extLst>
              <a:ext uri="{FF2B5EF4-FFF2-40B4-BE49-F238E27FC236}">
                <a16:creationId xmlns:a16="http://schemas.microsoft.com/office/drawing/2014/main" id="{A70D93B6-07EB-268C-CE3A-ACFD7C5D44C4}"/>
              </a:ext>
            </a:extLst>
          </p:cNvPr>
          <p:cNvSpPr txBox="1"/>
          <p:nvPr/>
        </p:nvSpPr>
        <p:spPr>
          <a:xfrm>
            <a:off x="2011680" y="579120"/>
            <a:ext cx="8976360" cy="1077218"/>
          </a:xfrm>
          <a:prstGeom prst="rect">
            <a:avLst/>
          </a:prstGeom>
          <a:noFill/>
        </p:spPr>
        <p:txBody>
          <a:bodyPr wrap="square" rtlCol="0">
            <a:spAutoFit/>
          </a:bodyPr>
          <a:lstStyle/>
          <a:p>
            <a:pPr algn="ctr"/>
            <a:r>
              <a:rPr lang="en-NZ" sz="3200" b="1" dirty="0">
                <a:solidFill>
                  <a:schemeClr val="bg1"/>
                </a:solidFill>
              </a:rPr>
              <a:t>To Claim to be a Sovereign Nation You Need a Coherent Body</a:t>
            </a:r>
            <a:endParaRPr lang="en-GB" sz="3200" b="1" dirty="0">
              <a:solidFill>
                <a:schemeClr val="bg1"/>
              </a:solidFill>
            </a:endParaRPr>
          </a:p>
        </p:txBody>
      </p:sp>
    </p:spTree>
    <p:extLst>
      <p:ext uri="{BB962C8B-B14F-4D97-AF65-F5344CB8AC3E}">
        <p14:creationId xmlns:p14="http://schemas.microsoft.com/office/powerpoint/2010/main" val="784267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33E68-B925-44AC-A7C1-894D907EE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2" name="Picture 1" descr="A yellow and black text&#10;&#10;Description automatically generated">
            <a:extLst>
              <a:ext uri="{FF2B5EF4-FFF2-40B4-BE49-F238E27FC236}">
                <a16:creationId xmlns:a16="http://schemas.microsoft.com/office/drawing/2014/main" id="{791354FD-B900-77E7-6177-30CA068DEB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35179" y="381000"/>
            <a:ext cx="10910306" cy="6217920"/>
          </a:xfrm>
          <a:prstGeom prst="rect">
            <a:avLst/>
          </a:prstGeom>
          <a:noFill/>
        </p:spPr>
      </p:pic>
    </p:spTree>
    <p:extLst>
      <p:ext uri="{BB962C8B-B14F-4D97-AF65-F5344CB8AC3E}">
        <p14:creationId xmlns:p14="http://schemas.microsoft.com/office/powerpoint/2010/main" val="1259337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text&#10;&#10;Description automatically generated">
            <a:extLst>
              <a:ext uri="{FF2B5EF4-FFF2-40B4-BE49-F238E27FC236}">
                <a16:creationId xmlns:a16="http://schemas.microsoft.com/office/drawing/2014/main" id="{BB5AB2AC-CC97-2A3B-F09A-9BC3A76CE7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 y="1884878"/>
            <a:ext cx="11597640" cy="3860602"/>
          </a:xfrm>
          <a:prstGeom prst="rect">
            <a:avLst/>
          </a:prstGeom>
          <a:noFill/>
          <a:ln>
            <a:noFill/>
          </a:ln>
        </p:spPr>
      </p:pic>
      <p:sp>
        <p:nvSpPr>
          <p:cNvPr id="3" name="TextBox 2">
            <a:extLst>
              <a:ext uri="{FF2B5EF4-FFF2-40B4-BE49-F238E27FC236}">
                <a16:creationId xmlns:a16="http://schemas.microsoft.com/office/drawing/2014/main" id="{23002A61-193E-D305-096C-64E818CCE9B5}"/>
              </a:ext>
            </a:extLst>
          </p:cNvPr>
          <p:cNvSpPr txBox="1"/>
          <p:nvPr/>
        </p:nvSpPr>
        <p:spPr>
          <a:xfrm>
            <a:off x="1249680" y="0"/>
            <a:ext cx="8549640" cy="1292662"/>
          </a:xfrm>
          <a:prstGeom prst="rect">
            <a:avLst/>
          </a:prstGeom>
          <a:noFill/>
        </p:spPr>
        <p:txBody>
          <a:bodyPr wrap="square" rtlCol="0">
            <a:spAutoFit/>
          </a:bodyPr>
          <a:lstStyle/>
          <a:p>
            <a:r>
              <a:rPr lang="en-GB" sz="1800" dirty="0">
                <a:effectLst/>
                <a:latin typeface="Times New Roman" panose="02020603050405020304" pitchFamily="18" charset="0"/>
                <a:ea typeface="Times New Roman" panose="02020603050405020304" pitchFamily="18" charset="0"/>
              </a:rPr>
              <a:t> </a:t>
            </a:r>
          </a:p>
          <a:p>
            <a:r>
              <a:rPr lang="en-GB" sz="2000" b="1" dirty="0">
                <a:solidFill>
                  <a:schemeClr val="bg1"/>
                </a:solidFill>
                <a:effectLst/>
                <a:latin typeface="Times New Roman" panose="02020603050405020304" pitchFamily="18" charset="0"/>
                <a:ea typeface="Times New Roman" panose="02020603050405020304" pitchFamily="18" charset="0"/>
              </a:rPr>
              <a:t>Busby was not in favour of it because he believed that the chiefs did not have the competence to agree for a treaty, the real purpose of it as we know now was not disclosed</a:t>
            </a:r>
            <a:r>
              <a:rPr lang="en-GB" sz="1800" b="1" dirty="0">
                <a:effectLst/>
                <a:latin typeface="Times New Roman" panose="02020603050405020304" pitchFamily="18" charset="0"/>
                <a:ea typeface="Times New Roman" panose="02020603050405020304" pitchFamily="18" charset="0"/>
              </a:rPr>
              <a:t>. </a:t>
            </a:r>
            <a:endParaRPr lang="en-GB" b="1" dirty="0"/>
          </a:p>
        </p:txBody>
      </p:sp>
    </p:spTree>
    <p:extLst>
      <p:ext uri="{BB962C8B-B14F-4D97-AF65-F5344CB8AC3E}">
        <p14:creationId xmlns:p14="http://schemas.microsoft.com/office/powerpoint/2010/main" val="1880681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3EE2B-E9E2-8945-0271-5F8AFA31D8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9975" y="-42862"/>
            <a:ext cx="4972050" cy="6943725"/>
          </a:xfrm>
          <a:prstGeom prst="rect">
            <a:avLst/>
          </a:prstGeom>
          <a:noFill/>
          <a:ln>
            <a:noFill/>
          </a:ln>
        </p:spPr>
      </p:pic>
    </p:spTree>
    <p:extLst>
      <p:ext uri="{BB962C8B-B14F-4D97-AF65-F5344CB8AC3E}">
        <p14:creationId xmlns:p14="http://schemas.microsoft.com/office/powerpoint/2010/main" val="2842633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9BD880-6330-761F-6CFD-8E158AD231FB}"/>
              </a:ext>
            </a:extLst>
          </p:cNvPr>
          <p:cNvSpPr txBox="1"/>
          <p:nvPr/>
        </p:nvSpPr>
        <p:spPr>
          <a:xfrm>
            <a:off x="487680" y="899160"/>
            <a:ext cx="10561320" cy="4524315"/>
          </a:xfrm>
          <a:prstGeom prst="rect">
            <a:avLst/>
          </a:prstGeom>
          <a:noFill/>
        </p:spPr>
        <p:txBody>
          <a:bodyPr wrap="square" rtlCol="0">
            <a:spAutoFit/>
          </a:bodyPr>
          <a:lstStyle/>
          <a:p>
            <a:r>
              <a:rPr lang="en-GB" sz="3600" b="1" dirty="0">
                <a:effectLst/>
                <a:latin typeface="Times New Roman" panose="02020603050405020304" pitchFamily="18" charset="0"/>
                <a:ea typeface="Times New Roman" panose="02020603050405020304" pitchFamily="18" charset="0"/>
              </a:rPr>
              <a:t>The NZ govt attorney general wrote in 2014, after the decision of Te Raki wai 1040 that the chiefs did not cede sovereignty …  "the treaty was a failed attempt to take sovereignty away from New Zealand and therefore the inescapable conclusion in law is that the legal document of precedence in New Zealand is He Wakaputanga and nothing since then has changed anything about that. </a:t>
            </a:r>
            <a:endParaRPr lang="en-GB" sz="3600" dirty="0"/>
          </a:p>
        </p:txBody>
      </p:sp>
    </p:spTree>
    <p:extLst>
      <p:ext uri="{BB962C8B-B14F-4D97-AF65-F5344CB8AC3E}">
        <p14:creationId xmlns:p14="http://schemas.microsoft.com/office/powerpoint/2010/main" val="2990018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01FBCF-48ED-3C1F-A3C8-725FF283631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8683" y="0"/>
            <a:ext cx="5774634" cy="6791531"/>
          </a:xfrm>
          <a:prstGeom prst="rect">
            <a:avLst/>
          </a:prstGeom>
          <a:noFill/>
          <a:ln>
            <a:noFill/>
          </a:ln>
        </p:spPr>
      </p:pic>
    </p:spTree>
    <p:extLst>
      <p:ext uri="{BB962C8B-B14F-4D97-AF65-F5344CB8AC3E}">
        <p14:creationId xmlns:p14="http://schemas.microsoft.com/office/powerpoint/2010/main" val="2868204181"/>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Slice</Template>
  <TotalTime>260</TotalTime>
  <Words>482</Words>
  <Application>Microsoft Office PowerPoint</Application>
  <PresentationFormat>Widescreen</PresentationFormat>
  <Paragraphs>36</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Arial</vt:lpstr>
      <vt:lpstr>Century Gothic</vt:lpstr>
      <vt:lpstr>Times New Roman</vt:lpstr>
      <vt:lpstr>Wingdings 3</vt:lpstr>
      <vt:lpstr>Slice</vt:lpstr>
      <vt:lpstr>Wakaminenga National Congress  13 July 2024  Leaders’ Summit  </vt:lpstr>
      <vt:lpstr>HE WHAKAPUTANGA 1835 CONSTITUTIONAL  FIRST NATION LAW   Unextinguished  Supreme Law  of Nu Tireni  New Zealand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Georgi Marchioni Job</dc:creator>
  <cp:lastModifiedBy>Georgi Marchioni Job</cp:lastModifiedBy>
  <cp:revision>22</cp:revision>
  <dcterms:created xsi:type="dcterms:W3CDTF">2024-07-05T02:08:12Z</dcterms:created>
  <dcterms:modified xsi:type="dcterms:W3CDTF">2024-07-22T20:53:08Z</dcterms:modified>
</cp:coreProperties>
</file>